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2" r:id="rId9"/>
    <p:sldId id="268" r:id="rId10"/>
    <p:sldId id="269" r:id="rId11"/>
    <p:sldId id="264" r:id="rId12"/>
    <p:sldId id="266" r:id="rId13"/>
    <p:sldId id="267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rednji slog 2 – poudarek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ED443-CA42-46CB-AA6D-E3C18E933BAD}" type="datetimeFigureOut">
              <a:rPr lang="sl-SI"/>
              <a:pPr>
                <a:defRPr/>
              </a:pPr>
              <a:t>25. 05. 2020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3FDCE-846A-416D-A050-02A9C8EED24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5014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B5078-4850-4607-9A8E-5F9A59387698}" type="datetimeFigureOut">
              <a:rPr lang="sl-SI"/>
              <a:pPr>
                <a:defRPr/>
              </a:pPr>
              <a:t>25. 05. 2020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BEF0E-26C6-4022-AB25-E08464F2BB0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5556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92BAC-ECA2-4B49-8E78-AB417AB5A26B}" type="datetimeFigureOut">
              <a:rPr lang="sl-SI"/>
              <a:pPr>
                <a:defRPr/>
              </a:pPr>
              <a:t>25. 05. 2020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BF8EB-4521-4085-9D09-5E33756CD2E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435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C91A3-AE52-40F5-954A-DDC41EF7EB81}" type="datetimeFigureOut">
              <a:rPr lang="sl-SI"/>
              <a:pPr>
                <a:defRPr/>
              </a:pPr>
              <a:t>25. 05. 2020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44F53-E140-45CF-AFD5-012151A4B0A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127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6BCA-93BD-49C1-899E-6FB4E12BB210}" type="datetimeFigureOut">
              <a:rPr lang="sl-SI"/>
              <a:pPr>
                <a:defRPr/>
              </a:pPr>
              <a:t>25. 05. 2020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693E1-97DA-4C6A-AEDD-5F05892AC2C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5917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ACD0-E730-4599-8363-D606F4FF2B7D}" type="datetimeFigureOut">
              <a:rPr lang="sl-SI"/>
              <a:pPr>
                <a:defRPr/>
              </a:pPr>
              <a:t>25. 05. 2020</a:t>
            </a:fld>
            <a:endParaRPr lang="sl-SI"/>
          </a:p>
        </p:txBody>
      </p:sp>
      <p:sp>
        <p:nvSpPr>
          <p:cNvPr id="6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2DBB1-C189-48A3-832B-E54960DD8FC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622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9F89A-FE14-456D-8991-44C59DED31B5}" type="datetimeFigureOut">
              <a:rPr lang="sl-SI"/>
              <a:pPr>
                <a:defRPr/>
              </a:pPr>
              <a:t>25. 05. 2020</a:t>
            </a:fld>
            <a:endParaRPr lang="sl-SI"/>
          </a:p>
        </p:txBody>
      </p:sp>
      <p:sp>
        <p:nvSpPr>
          <p:cNvPr id="8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C2CFC-FF21-44E7-A68B-C6D5ACE2B59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24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4E547-0323-41D6-B4D0-0FE901EC2262}" type="datetimeFigureOut">
              <a:rPr lang="sl-SI"/>
              <a:pPr>
                <a:defRPr/>
              </a:pPr>
              <a:t>25. 05. 2020</a:t>
            </a:fld>
            <a:endParaRPr lang="sl-SI"/>
          </a:p>
        </p:txBody>
      </p:sp>
      <p:sp>
        <p:nvSpPr>
          <p:cNvPr id="4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A0AB7-3B43-4406-AAC7-62B2089BBEE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911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D92E8-2B77-4BCF-A719-DA4FA8A7E050}" type="datetimeFigureOut">
              <a:rPr lang="sl-SI"/>
              <a:pPr>
                <a:defRPr/>
              </a:pPr>
              <a:t>25. 05. 2020</a:t>
            </a:fld>
            <a:endParaRPr lang="sl-SI"/>
          </a:p>
        </p:txBody>
      </p:sp>
      <p:sp>
        <p:nvSpPr>
          <p:cNvPr id="3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1769D-1EB0-47F4-A346-5A26B6A55CA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606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D4091-AEE1-47B7-B958-42605F81E179}" type="datetimeFigureOut">
              <a:rPr lang="sl-SI"/>
              <a:pPr>
                <a:defRPr/>
              </a:pPr>
              <a:t>25. 05. 2020</a:t>
            </a:fld>
            <a:endParaRPr lang="sl-SI"/>
          </a:p>
        </p:txBody>
      </p:sp>
      <p:sp>
        <p:nvSpPr>
          <p:cNvPr id="6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B499F-1458-4BE6-92E9-2810614CB38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9750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D5265-F9B9-453A-BB38-ADF08A064835}" type="datetimeFigureOut">
              <a:rPr lang="sl-SI"/>
              <a:pPr>
                <a:defRPr/>
              </a:pPr>
              <a:t>25. 05. 2020</a:t>
            </a:fld>
            <a:endParaRPr lang="sl-SI"/>
          </a:p>
        </p:txBody>
      </p:sp>
      <p:sp>
        <p:nvSpPr>
          <p:cNvPr id="6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8986A-74FA-402E-B280-343660F1308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727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značba mesta naslova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Uredite slog naslova matrice</a:t>
            </a:r>
          </a:p>
        </p:txBody>
      </p:sp>
      <p:sp>
        <p:nvSpPr>
          <p:cNvPr id="1027" name="Označba mesta besedila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Uredite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A7F240-D362-41E9-94A8-6AF9FCCFAF08}" type="datetimeFigureOut">
              <a:rPr lang="sl-SI"/>
              <a:pPr>
                <a:defRPr/>
              </a:pPr>
              <a:t>25. 05. 2020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EFFF72-5B8A-4D9D-848B-18690F59980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41387"/>
          </a:xfrm>
        </p:spPr>
        <p:txBody>
          <a:bodyPr/>
          <a:lstStyle/>
          <a:p>
            <a:pPr eaLnBrk="1" hangingPunct="1"/>
            <a:r>
              <a:rPr lang="sl-SI" altLang="sl-SI" b="1" smtClean="0">
                <a:solidFill>
                  <a:srgbClr val="FF0000"/>
                </a:solidFill>
              </a:rPr>
              <a:t>JAVNE    SLUŽBE</a:t>
            </a:r>
          </a:p>
        </p:txBody>
      </p:sp>
      <p:sp>
        <p:nvSpPr>
          <p:cNvPr id="2051" name="Podnaslov 2"/>
          <p:cNvSpPr>
            <a:spLocks noGrp="1"/>
          </p:cNvSpPr>
          <p:nvPr>
            <p:ph type="subTitle" idx="1"/>
          </p:nvPr>
        </p:nvSpPr>
        <p:spPr>
          <a:xfrm>
            <a:off x="1716088" y="2906713"/>
            <a:ext cx="9144000" cy="504825"/>
          </a:xfrm>
        </p:spPr>
        <p:txBody>
          <a:bodyPr/>
          <a:lstStyle/>
          <a:p>
            <a:pPr eaLnBrk="1" hangingPunct="1"/>
            <a:r>
              <a:rPr lang="sl-SI" altLang="sl-SI" sz="1800" smtClean="0"/>
              <a:t>JANA  CIMERMAN</a:t>
            </a:r>
          </a:p>
        </p:txBody>
      </p:sp>
      <p:pic>
        <p:nvPicPr>
          <p:cNvPr id="2052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736" y="2138362"/>
            <a:ext cx="3858139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77" y="4591050"/>
            <a:ext cx="3249612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Slika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856" y="111125"/>
            <a:ext cx="30099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Slika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06" y="2138362"/>
            <a:ext cx="3159125" cy="2403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Slika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92088"/>
            <a:ext cx="2987675" cy="22177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Slika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4591050"/>
            <a:ext cx="3643313" cy="2187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4"/>
    </mc:Choice>
    <mc:Fallback>
      <p:transition spd="slow" advTm="1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oljeZBesedilom 1"/>
          <p:cNvSpPr txBox="1">
            <a:spLocks noChangeArrowheads="1"/>
          </p:cNvSpPr>
          <p:nvPr/>
        </p:nvSpPr>
        <p:spPr bwMode="auto">
          <a:xfrm>
            <a:off x="1811338" y="1323975"/>
            <a:ext cx="5076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800"/>
              <a:t>Izobrazbo  pridobimo s šolanjem.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854401"/>
              </p:ext>
            </p:extLst>
          </p:nvPr>
        </p:nvGraphicFramePr>
        <p:xfrm>
          <a:off x="2039938" y="1851025"/>
          <a:ext cx="4438650" cy="14843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38650">
                  <a:extLst>
                    <a:ext uri="{9D8B030D-6E8A-4147-A177-3AD203B41FA5}">
                      <a16:colId xmlns:a16="http://schemas.microsoft.com/office/drawing/2014/main" val="4194402427"/>
                    </a:ext>
                  </a:extLst>
                </a:gridCol>
              </a:tblGrid>
              <a:tr h="371078">
                <a:tc>
                  <a:txBody>
                    <a:bodyPr/>
                    <a:lstStyle/>
                    <a:p>
                      <a:pPr algn="ctr"/>
                      <a:r>
                        <a:rPr lang="sl-SI" sz="1800" dirty="0" smtClean="0"/>
                        <a:t>OSNOVNA ŠOLA</a:t>
                      </a:r>
                      <a:endParaRPr lang="sl-SI" sz="1800" dirty="0"/>
                    </a:p>
                  </a:txBody>
                  <a:tcPr marL="91444" marR="91444" marT="45749" marB="45749"/>
                </a:tc>
                <a:extLst>
                  <a:ext uri="{0D108BD9-81ED-4DB2-BD59-A6C34878D82A}">
                    <a16:rowId xmlns:a16="http://schemas.microsoft.com/office/drawing/2014/main" val="3851312318"/>
                  </a:ext>
                </a:extLst>
              </a:tr>
              <a:tr h="371078">
                <a:tc>
                  <a:txBody>
                    <a:bodyPr/>
                    <a:lstStyle/>
                    <a:p>
                      <a:pPr algn="ctr"/>
                      <a:r>
                        <a:rPr lang="sl-SI" sz="1800" dirty="0" smtClean="0"/>
                        <a:t>S R E D N J A     Š O L A</a:t>
                      </a:r>
                      <a:endParaRPr lang="sl-SI" sz="1800" dirty="0"/>
                    </a:p>
                  </a:txBody>
                  <a:tcPr marL="91444" marR="91444" marT="45749" marB="45749"/>
                </a:tc>
                <a:extLst>
                  <a:ext uri="{0D108BD9-81ED-4DB2-BD59-A6C34878D82A}">
                    <a16:rowId xmlns:a16="http://schemas.microsoft.com/office/drawing/2014/main" val="2416780984"/>
                  </a:ext>
                </a:extLst>
              </a:tr>
              <a:tr h="371078">
                <a:tc>
                  <a:txBody>
                    <a:bodyPr/>
                    <a:lstStyle/>
                    <a:p>
                      <a:pPr algn="ctr"/>
                      <a:r>
                        <a:rPr lang="sl-SI" sz="1800" dirty="0" smtClean="0"/>
                        <a:t>F   A   K   U   L   T   E   T   A</a:t>
                      </a:r>
                      <a:endParaRPr lang="sl-SI" sz="1800" dirty="0"/>
                    </a:p>
                  </a:txBody>
                  <a:tcPr marL="91444" marR="91444" marT="45749" marB="45749"/>
                </a:tc>
                <a:extLst>
                  <a:ext uri="{0D108BD9-81ED-4DB2-BD59-A6C34878D82A}">
                    <a16:rowId xmlns:a16="http://schemas.microsoft.com/office/drawing/2014/main" val="1945682965"/>
                  </a:ext>
                </a:extLst>
              </a:tr>
              <a:tr h="371078">
                <a:tc>
                  <a:txBody>
                    <a:bodyPr/>
                    <a:lstStyle/>
                    <a:p>
                      <a:r>
                        <a:rPr lang="sl-SI" sz="1800" dirty="0" smtClean="0"/>
                        <a:t>OB</a:t>
                      </a:r>
                      <a:r>
                        <a:rPr lang="sl-SI" sz="1800" baseline="0" dirty="0" smtClean="0"/>
                        <a:t>    ZAKLJUČKU    ŠOLANJA   </a:t>
                      </a:r>
                      <a:r>
                        <a:rPr lang="sl-SI" sz="1800" b="1" baseline="0" dirty="0" smtClean="0"/>
                        <a:t>DOBIMO</a:t>
                      </a:r>
                      <a:r>
                        <a:rPr lang="sl-SI" sz="1800" baseline="0" dirty="0" smtClean="0"/>
                        <a:t>  </a:t>
                      </a:r>
                      <a:endParaRPr lang="sl-SI" sz="1800" dirty="0"/>
                    </a:p>
                  </a:txBody>
                  <a:tcPr marL="91444" marR="91444" marT="45749" marB="45749"/>
                </a:tc>
                <a:extLst>
                  <a:ext uri="{0D108BD9-81ED-4DB2-BD59-A6C34878D82A}">
                    <a16:rowId xmlns:a16="http://schemas.microsoft.com/office/drawing/2014/main" val="781694497"/>
                  </a:ext>
                </a:extLst>
              </a:tr>
            </a:tbl>
          </a:graphicData>
        </a:graphic>
      </p:graphicFrame>
      <p:pic>
        <p:nvPicPr>
          <p:cNvPr id="11279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1846263"/>
            <a:ext cx="4408487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50" y="4197350"/>
            <a:ext cx="3425825" cy="2279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Kolenski povezovalnik 6"/>
          <p:cNvCxnSpPr/>
          <p:nvPr/>
        </p:nvCxnSpPr>
        <p:spPr>
          <a:xfrm>
            <a:off x="5251450" y="3500438"/>
            <a:ext cx="917575" cy="46196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Kolenski povezovalnik 8"/>
          <p:cNvCxnSpPr/>
          <p:nvPr/>
        </p:nvCxnSpPr>
        <p:spPr>
          <a:xfrm rot="5400000">
            <a:off x="3670301" y="3565525"/>
            <a:ext cx="601662" cy="47148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00"/>
    </mc:Choice>
    <mc:Fallback>
      <p:transition spd="slow" advTm="3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178050" y="620713"/>
            <a:ext cx="6556375" cy="45685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>
            <a:lvl1pPr marL="20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sl-SI" altLang="sl-SI" b="1" dirty="0" smtClean="0">
                <a:latin typeface="Verdana" panose="020B0604030504040204" pitchFamily="34" charset="0"/>
                <a:cs typeface="Times New Roman" panose="02020603050405020304" pitchFamily="18" charset="0"/>
              </a:rPr>
              <a:t>Kaj </a:t>
            </a:r>
            <a:r>
              <a:rPr lang="sl-SI" altLang="sl-SI" b="1" dirty="0" smtClean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pridobimo</a:t>
            </a:r>
            <a:r>
              <a:rPr lang="sl-SI" altLang="sl-SI" b="1" dirty="0" smtClean="0">
                <a:latin typeface="Verdana" panose="020B0604030504040204" pitchFamily="34" charset="0"/>
                <a:cs typeface="Times New Roman" panose="02020603050405020304" pitchFamily="18" charset="0"/>
              </a:rPr>
              <a:t> z uspešno zaključenim šolanjem?</a:t>
            </a:r>
            <a:endParaRPr lang="sl-SI" altLang="sl-SI" sz="1600" dirty="0" smtClean="0">
              <a:cs typeface="Times New Roman" panose="02020603050405020304" pitchFamily="18" charset="0"/>
            </a:endParaRPr>
          </a:p>
        </p:txBody>
      </p:sp>
      <p:pic>
        <p:nvPicPr>
          <p:cNvPr id="12291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8458">
            <a:off x="8604250" y="1873250"/>
            <a:ext cx="26955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PoljeZBesedilom 4"/>
          <p:cNvSpPr txBox="1">
            <a:spLocks noChangeArrowheads="1"/>
          </p:cNvSpPr>
          <p:nvPr/>
        </p:nvSpPr>
        <p:spPr bwMode="auto">
          <a:xfrm>
            <a:off x="3787775" y="1550988"/>
            <a:ext cx="3754438" cy="708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4000" b="1">
                <a:solidFill>
                  <a:srgbClr val="FF0000"/>
                </a:solidFill>
              </a:rPr>
              <a:t>I Z O B R A Z B O</a:t>
            </a:r>
          </a:p>
        </p:txBody>
      </p:sp>
      <p:sp>
        <p:nvSpPr>
          <p:cNvPr id="12293" name="PoljeZBesedilom 5"/>
          <p:cNvSpPr txBox="1">
            <a:spLocks noChangeArrowheads="1"/>
          </p:cNvSpPr>
          <p:nvPr/>
        </p:nvSpPr>
        <p:spPr bwMode="auto">
          <a:xfrm>
            <a:off x="4564063" y="2843213"/>
            <a:ext cx="2471737" cy="708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4000" b="1">
                <a:solidFill>
                  <a:schemeClr val="accent1"/>
                </a:solidFill>
              </a:rPr>
              <a:t>Z N A N J E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1806575" y="4137025"/>
            <a:ext cx="7159625" cy="13223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l-SI" sz="4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SPRETNOSTI   ZA   OPRAVLJANJE </a:t>
            </a:r>
          </a:p>
          <a:p>
            <a:pPr algn="ctr">
              <a:defRPr/>
            </a:pPr>
            <a:r>
              <a:rPr lang="sl-SI" sz="4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DOLOČENEGA    POKLICA</a:t>
            </a: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06"/>
    </mc:Choice>
    <mc:Fallback>
      <p:transition spd="slow" advTm="23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28638"/>
            <a:ext cx="97536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50"/>
    </mc:Choice>
    <mc:Fallback>
      <p:transition spd="slow" advTm="2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oljeZBesedilom 1"/>
          <p:cNvSpPr txBox="1">
            <a:spLocks noChangeArrowheads="1"/>
          </p:cNvSpPr>
          <p:nvPr/>
        </p:nvSpPr>
        <p:spPr bwMode="auto">
          <a:xfrm>
            <a:off x="4224337" y="836523"/>
            <a:ext cx="3317875" cy="5222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sl-SI" altLang="sl-SI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Kaj je poklic?</a:t>
            </a:r>
          </a:p>
        </p:txBody>
      </p:sp>
      <p:sp>
        <p:nvSpPr>
          <p:cNvPr id="14339" name="PoljeZBesedilom 2"/>
          <p:cNvSpPr txBox="1">
            <a:spLocks noChangeArrowheads="1"/>
          </p:cNvSpPr>
          <p:nvPr/>
        </p:nvSpPr>
        <p:spPr bwMode="auto">
          <a:xfrm>
            <a:off x="1463675" y="1863725"/>
            <a:ext cx="8839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>
                <a:latin typeface="Arial" panose="020B0604020202020204" pitchFamily="34" charset="0"/>
                <a:cs typeface="Arial" panose="020B0604020202020204" pitchFamily="34" charset="0"/>
              </a:rPr>
              <a:t>POKLIC  je  sposobnost,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>
                <a:latin typeface="Arial" panose="020B0604020202020204" pitchFamily="34" charset="0"/>
                <a:cs typeface="Arial" panose="020B0604020202020204" pitchFamily="34" charset="0"/>
              </a:rPr>
              <a:t>da znamo opravljati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l-SI" altLang="sl-S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>
                <a:latin typeface="Arial" panose="020B0604020202020204" pitchFamily="34" charset="0"/>
                <a:cs typeface="Arial" panose="020B0604020202020204" pitchFamily="34" charset="0"/>
              </a:rPr>
              <a:t>ali da smo usposobljeni za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>
                <a:latin typeface="Arial" panose="020B0604020202020204" pitchFamily="34" charset="0"/>
                <a:cs typeface="Arial" panose="020B0604020202020204" pitchFamily="34" charset="0"/>
              </a:rPr>
              <a:t>opravljanje določene dejavnosti.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l-SI" altLang="sl-S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>
                <a:latin typeface="Arial" panose="020B0604020202020204" pitchFamily="34" charset="0"/>
                <a:cs typeface="Arial" panose="020B0604020202020204" pitchFamily="34" charset="0"/>
              </a:rPr>
              <a:t>Za delo, ki ga opravljamo, dobimo PLAČILO.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37"/>
    </mc:Choice>
    <mc:Fallback>
      <p:transition spd="slow" advTm="39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1"/>
          <p:cNvSpPr>
            <a:spLocks noGrp="1"/>
          </p:cNvSpPr>
          <p:nvPr>
            <p:ph type="title"/>
          </p:nvPr>
        </p:nvSpPr>
        <p:spPr>
          <a:xfrm>
            <a:off x="1044575" y="130175"/>
            <a:ext cx="10515600" cy="847725"/>
          </a:xfrm>
        </p:spPr>
        <p:txBody>
          <a:bodyPr/>
          <a:lstStyle/>
          <a:p>
            <a:r>
              <a:rPr lang="sl-SI" altLang="sl-SI" sz="3200" b="1" smtClean="0"/>
              <a:t> </a:t>
            </a:r>
            <a:br>
              <a:rPr lang="sl-SI" altLang="sl-SI" sz="3200" b="1" smtClean="0"/>
            </a:br>
            <a:r>
              <a:rPr lang="sl-SI" altLang="sl-SI" sz="3200" b="1" smtClean="0"/>
              <a:t>   1. Prepiši v zvezek DRU.</a:t>
            </a:r>
            <a:r>
              <a:rPr lang="sl-SI" altLang="sl-SI" sz="3600" smtClean="0"/>
              <a:t/>
            </a:r>
            <a:br>
              <a:rPr lang="sl-SI" altLang="sl-SI" sz="3600" smtClean="0"/>
            </a:br>
            <a:r>
              <a:rPr lang="sl-SI" altLang="sl-SI" sz="3600" smtClean="0"/>
              <a:t> </a:t>
            </a:r>
          </a:p>
        </p:txBody>
      </p:sp>
      <p:sp>
        <p:nvSpPr>
          <p:cNvPr id="15363" name="Označba mesta vsebine 2"/>
          <p:cNvSpPr>
            <a:spLocks noGrp="1"/>
          </p:cNvSpPr>
          <p:nvPr>
            <p:ph idx="1"/>
          </p:nvPr>
        </p:nvSpPr>
        <p:spPr>
          <a:xfrm>
            <a:off x="396875" y="1449388"/>
            <a:ext cx="10515600" cy="43513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l-SI" altLang="sl-SI" smtClean="0"/>
              <a:t>                                         </a:t>
            </a:r>
            <a:r>
              <a:rPr lang="sl-SI" altLang="sl-SI" b="1" smtClean="0">
                <a:solidFill>
                  <a:srgbClr val="FF0000"/>
                </a:solidFill>
              </a:rPr>
              <a:t>JAVNE  SLUŽBE</a:t>
            </a:r>
          </a:p>
        </p:txBody>
      </p:sp>
      <p:sp>
        <p:nvSpPr>
          <p:cNvPr id="4" name="Označba mesta vsebine 2"/>
          <p:cNvSpPr txBox="1">
            <a:spLocks/>
          </p:cNvSpPr>
          <p:nvPr/>
        </p:nvSpPr>
        <p:spPr bwMode="auto">
          <a:xfrm>
            <a:off x="1201738" y="2193925"/>
            <a:ext cx="4818062" cy="43465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lnSpcReduction="1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2200" dirty="0" smtClean="0">
              <a:solidFill>
                <a:srgbClr val="00206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Javne službe skrbijo </a:t>
            </a:r>
            <a:r>
              <a:rPr lang="sl-SI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oskrbo prebivalcev: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imamo pitno vodo,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imamo elektriko,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nam redno odvažajo smeti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je kraj, v katerem živimo lepo urejen.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l-SI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storitve občani plačamo.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 smtClean="0"/>
          </a:p>
        </p:txBody>
      </p:sp>
      <p:pic>
        <p:nvPicPr>
          <p:cNvPr id="15365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1449388"/>
            <a:ext cx="47498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jeZBesedilom 9"/>
          <p:cNvSpPr txBox="1"/>
          <p:nvPr/>
        </p:nvSpPr>
        <p:spPr>
          <a:xfrm>
            <a:off x="6511925" y="5894388"/>
            <a:ext cx="4652963" cy="64611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l-SI" dirty="0"/>
              <a:t>Za delovanje teh ustanov zagotavlja denar občina ali  država. </a:t>
            </a:r>
          </a:p>
        </p:txBody>
      </p:sp>
      <p:cxnSp>
        <p:nvCxnSpPr>
          <p:cNvPr id="15" name="Raven puščični povezovalnik 14"/>
          <p:cNvCxnSpPr/>
          <p:nvPr/>
        </p:nvCxnSpPr>
        <p:spPr>
          <a:xfrm flipH="1">
            <a:off x="4684713" y="1889125"/>
            <a:ext cx="374650" cy="444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uščični povezovalnik 16"/>
          <p:cNvCxnSpPr/>
          <p:nvPr/>
        </p:nvCxnSpPr>
        <p:spPr>
          <a:xfrm>
            <a:off x="6302375" y="1690688"/>
            <a:ext cx="725488" cy="193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97"/>
    </mc:Choice>
    <mc:Fallback>
      <p:transition spd="slow" advTm="4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/>
          <p:cNvSpPr>
            <a:spLocks noGrp="1"/>
          </p:cNvSpPr>
          <p:nvPr>
            <p:ph type="title"/>
          </p:nvPr>
        </p:nvSpPr>
        <p:spPr>
          <a:xfrm>
            <a:off x="2205038" y="1914525"/>
            <a:ext cx="6546850" cy="1325563"/>
          </a:xfrm>
        </p:spPr>
        <p:txBody>
          <a:bodyPr/>
          <a:lstStyle/>
          <a:p>
            <a:r>
              <a:rPr lang="sl-SI" altLang="sl-SI" sz="3200" smtClean="0"/>
              <a:t>2. Beri U/ 66, 67</a:t>
            </a:r>
            <a:br>
              <a:rPr lang="sl-SI" altLang="sl-SI" sz="3200" smtClean="0"/>
            </a:br>
            <a:r>
              <a:rPr lang="sl-SI" altLang="sl-SI" sz="3200" smtClean="0"/>
              <a:t>3. Beri SDZ/ 82 ter reši 1. in 2. nalogo.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46"/>
    </mc:Choice>
    <mc:Fallback>
      <p:transition spd="slow" advTm="23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oljeZBesedilom 1"/>
          <p:cNvSpPr txBox="1">
            <a:spLocks noChangeArrowheads="1"/>
          </p:cNvSpPr>
          <p:nvPr/>
        </p:nvSpPr>
        <p:spPr bwMode="auto">
          <a:xfrm>
            <a:off x="3035300" y="1698625"/>
            <a:ext cx="5475288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400"/>
              <a:t>VIRI:</a:t>
            </a:r>
          </a:p>
          <a:p>
            <a:r>
              <a:rPr lang="sl-SI" altLang="sl-SI" sz="2400"/>
              <a:t>Splet</a:t>
            </a:r>
          </a:p>
          <a:p>
            <a:r>
              <a:rPr lang="sl-SI" altLang="sl-SI" sz="2400"/>
              <a:t>Družba, 4.r – Radovednih pet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388" y="571500"/>
            <a:ext cx="11164887" cy="5715000"/>
          </a:xfr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63"/>
    </mc:Choice>
    <mc:Fallback>
      <p:transition spd="slow" advTm="53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704850" y="644525"/>
            <a:ext cx="5314950" cy="5434013"/>
          </a:xfrm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 smtClean="0">
              <a:solidFill>
                <a:srgbClr val="00B0F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Javne </a:t>
            </a:r>
            <a:r>
              <a:rPr lang="sl-SI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službe skrbijo </a:t>
            </a:r>
            <a:r>
              <a:rPr lang="sl-S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oskrbo prebivalcev: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imamo pitno vodo,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imamo elektriko,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nam redno odvažajo smeti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je kraj, v katerem živimo lepo urejen.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 smtClean="0"/>
          </a:p>
        </p:txBody>
      </p:sp>
      <p:sp>
        <p:nvSpPr>
          <p:cNvPr id="4099" name="Označba mesta vsebine 3"/>
          <p:cNvSpPr>
            <a:spLocks noGrp="1"/>
          </p:cNvSpPr>
          <p:nvPr>
            <p:ph sz="half" idx="2"/>
          </p:nvPr>
        </p:nvSpPr>
        <p:spPr>
          <a:xfrm>
            <a:off x="6207125" y="644525"/>
            <a:ext cx="5181600" cy="5434013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sl-SI" altLang="sl-SI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sl-SI" altLang="sl-SI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sl-SI" altLang="sl-SI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avne službe delujejo v ustanovah, kot  so: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sl-SI" altLang="sl-SI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šole,  vrtci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sl-SI" altLang="sl-SI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zdravstveni domovi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sl-SI" altLang="sl-SI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bolnišnice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sl-SI" altLang="sl-SI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knjižnice,  muzeji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sl-SI" altLang="sl-SI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policija, vojska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sl-SI" altLang="sl-SI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gledališče, opera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sl-SI" altLang="sl-SI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l-SI" altLang="sl-SI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ržavna uprava</a:t>
            </a:r>
            <a:r>
              <a:rPr lang="sl-SI" dirty="0" smtClean="0"/>
              <a:t> (</a:t>
            </a:r>
            <a:r>
              <a:rPr lang="sl-SI" sz="2000" dirty="0" smtClean="0"/>
              <a:t>ministrstva, upravne enote,  občinske uprave,  občine, davčna uprava…. )</a:t>
            </a:r>
            <a:endParaRPr lang="sl-SI" altLang="sl-SI" sz="20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sl-SI" altLang="sl-SI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52"/>
    </mc:Choice>
    <mc:Fallback>
      <p:transition spd="slow" advTm="50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42950" y="885825"/>
            <a:ext cx="10515600" cy="4351338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sl-SI" dirty="0" smtClean="0"/>
              <a:t>Za delo v  ustanovah zagotavlja denar </a:t>
            </a: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občina ali država.</a:t>
            </a:r>
          </a:p>
          <a:p>
            <a:pPr algn="ctr" eaLnBrk="1" hangingPunct="1">
              <a:defRPr/>
            </a:pPr>
            <a:endParaRPr lang="sl-SI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Kje dobi država denar?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sl-SI" dirty="0" smtClean="0"/>
              <a:t>Denar za storitve v naštetih ustanovah dobi država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sl-SI" dirty="0" smtClean="0"/>
              <a:t>od    nas,  prebivalcev,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sl-SI" dirty="0" smtClean="0"/>
              <a:t>s  tem, ko  </a:t>
            </a:r>
            <a:r>
              <a:rPr lang="sl-SI" dirty="0" smtClean="0"/>
              <a:t>plačujemo </a:t>
            </a: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davke.</a:t>
            </a:r>
            <a:endParaRPr lang="sl-SI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76"/>
    </mc:Choice>
    <mc:Fallback>
      <p:transition spd="slow" advTm="2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11291888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23"/>
    </mc:Choice>
    <mc:Fallback>
      <p:transition spd="slow" advTm="94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značba mesta vsebine 2"/>
          <p:cNvSpPr>
            <a:spLocks noGrp="1"/>
          </p:cNvSpPr>
          <p:nvPr>
            <p:ph idx="1"/>
          </p:nvPr>
        </p:nvSpPr>
        <p:spPr>
          <a:xfrm>
            <a:off x="708025" y="493713"/>
            <a:ext cx="10515600" cy="4351337"/>
          </a:xfrm>
        </p:spPr>
        <p:txBody>
          <a:bodyPr/>
          <a:lstStyle/>
          <a:p>
            <a:pPr eaLnBrk="1" hangingPunct="1">
              <a:defRPr/>
            </a:pPr>
            <a:endParaRPr lang="sl-SI" altLang="sl-SI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sl-SI" altLang="sl-SI" dirty="0"/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sl-SI" alt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Pravkar naštete ustanove potrjujejo trditev, 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sl-SI" alt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da v ustanovah zadovoljujemo nekatere osnovne potrebe ljudi,  kot so osnovno zdravstvo ter  pridobitev izobrazbe.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endParaRPr lang="sl-SI" altLang="sl-SI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sl-SI" altLang="sl-SI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KAJ  PA  JE  IZOBRAZBA?</a:t>
            </a:r>
          </a:p>
          <a:p>
            <a:pPr eaLnBrk="1" hangingPunct="1">
              <a:defRPr/>
            </a:pPr>
            <a:endParaRPr lang="sl-SI" altLang="sl-SI" b="1" dirty="0" smtClean="0">
              <a:solidFill>
                <a:srgbClr val="FF0000"/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55"/>
    </mc:Choice>
    <mc:Fallback>
      <p:transition spd="slow" advTm="2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866775"/>
            <a:ext cx="9869488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45"/>
    </mc:Choice>
    <mc:Fallback>
      <p:transition spd="slow" advTm="3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ravokotnik 4"/>
          <p:cNvSpPr>
            <a:spLocks noChangeArrowheads="1"/>
          </p:cNvSpPr>
          <p:nvPr/>
        </p:nvSpPr>
        <p:spPr bwMode="auto">
          <a:xfrm>
            <a:off x="1541463" y="1724025"/>
            <a:ext cx="93789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06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l-SI" altLang="sl-SI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Učiteljica</a:t>
            </a:r>
            <a:r>
              <a:rPr lang="sl-SI" altLang="sl-SI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usposobljena za poučevanje.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l-SI" altLang="sl-SI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 delo, ki ga opravlja, je plačana.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sl-SI" altLang="sl-SI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l-SI" altLang="sl-SI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Prostovoljka</a:t>
            </a:r>
            <a:r>
              <a:rPr lang="sl-SI" altLang="sl-SI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 nujno usposobljena za poučevanje,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l-SI" altLang="sl-SI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 ga opravlja prostovoljno.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l-SI" altLang="sl-SI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Delo  opravlja brez plačila.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76"/>
    </mc:Choice>
    <mc:Fallback>
      <p:transition spd="slow" advTm="31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oljeZBesedilom 1"/>
          <p:cNvSpPr txBox="1">
            <a:spLocks noChangeArrowheads="1"/>
          </p:cNvSpPr>
          <p:nvPr/>
        </p:nvSpPr>
        <p:spPr bwMode="auto">
          <a:xfrm flipH="1">
            <a:off x="4216400" y="1889125"/>
            <a:ext cx="69532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0243" name="Pravokotnik 2"/>
          <p:cNvSpPr>
            <a:spLocks noChangeArrowheads="1"/>
          </p:cNvSpPr>
          <p:nvPr/>
        </p:nvSpPr>
        <p:spPr bwMode="auto">
          <a:xfrm>
            <a:off x="368300" y="2379663"/>
            <a:ext cx="11207750" cy="1754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l-SI" altLang="sl-SI" sz="2400" b="1">
                <a:solidFill>
                  <a:srgbClr val="FF33CC"/>
                </a:solidFill>
                <a:latin typeface="Arial" panose="020B0604020202020204" pitchFamily="34" charset="0"/>
              </a:rPr>
              <a:t>Izobrazba</a:t>
            </a:r>
            <a:r>
              <a:rPr lang="sl-SI" altLang="sl-SI" sz="2400">
                <a:solidFill>
                  <a:srgbClr val="FF33CC"/>
                </a:solidFill>
                <a:latin typeface="Arial" panose="020B0604020202020204" pitchFamily="34" charset="0"/>
              </a:rPr>
              <a:t> je najvišja dosežena stopnja dokončanega  študija</a:t>
            </a:r>
            <a:r>
              <a:rPr lang="sl-SI" altLang="sl-SI" sz="2400" b="1">
                <a:solidFill>
                  <a:srgbClr val="FF33CC"/>
                </a:solidFill>
                <a:latin typeface="Arial" panose="020B0604020202020204" pitchFamily="34" charset="0"/>
              </a:rPr>
              <a:t>,</a:t>
            </a:r>
            <a:r>
              <a:rPr lang="sl-SI" altLang="sl-SI" sz="2400">
                <a:solidFill>
                  <a:srgbClr val="FF33CC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l-SI" altLang="sl-SI" sz="2400">
                <a:solidFill>
                  <a:srgbClr val="FF33CC"/>
                </a:solidFill>
                <a:latin typeface="Arial" panose="020B0604020202020204" pitchFamily="34" charset="0"/>
              </a:rPr>
              <a:t>ki si jo je oseba pridobila ...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l-SI" altLang="sl-SI" sz="2400">
                <a:solidFill>
                  <a:srgbClr val="FF33CC"/>
                </a:solidFill>
                <a:latin typeface="Arial" panose="020B0604020202020204" pitchFamily="34" charset="0"/>
              </a:rPr>
              <a:t>Brez </a:t>
            </a:r>
            <a:r>
              <a:rPr lang="sl-SI" altLang="sl-SI" sz="2400" b="1">
                <a:solidFill>
                  <a:srgbClr val="FF33CC"/>
                </a:solidFill>
                <a:latin typeface="Arial" panose="020B0604020202020204" pitchFamily="34" charset="0"/>
              </a:rPr>
              <a:t>izobrazbe</a:t>
            </a:r>
            <a:r>
              <a:rPr lang="sl-SI" altLang="sl-SI" sz="2400">
                <a:solidFill>
                  <a:srgbClr val="FF33CC"/>
                </a:solidFill>
                <a:latin typeface="Arial" panose="020B0604020202020204" pitchFamily="34" charset="0"/>
              </a:rPr>
              <a:t> je oseba, ki ni končala niti enega razreda osnovne šole.</a:t>
            </a:r>
            <a:endParaRPr lang="sl-SI" altLang="sl-SI" sz="2400">
              <a:solidFill>
                <a:srgbClr val="FF33CC"/>
              </a:solidFill>
            </a:endParaRPr>
          </a:p>
        </p:txBody>
      </p:sp>
      <p:sp>
        <p:nvSpPr>
          <p:cNvPr id="14340" name="Pravokotnik 3"/>
          <p:cNvSpPr>
            <a:spLocks noChangeArrowheads="1"/>
          </p:cNvSpPr>
          <p:nvPr/>
        </p:nvSpPr>
        <p:spPr bwMode="auto">
          <a:xfrm>
            <a:off x="4291013" y="1406525"/>
            <a:ext cx="6400800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sl-SI" altLang="sl-SI" sz="2400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…..kar se pridobi  ob zaključku šolanja …..</a:t>
            </a:r>
            <a:endParaRPr lang="sl-SI" altLang="sl-SI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45" name="Picture 2" descr="pojmovn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-228600"/>
            <a:ext cx="1905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PoljeZBesedilom 1"/>
          <p:cNvSpPr txBox="1">
            <a:spLocks noChangeArrowheads="1"/>
          </p:cNvSpPr>
          <p:nvPr/>
        </p:nvSpPr>
        <p:spPr bwMode="auto">
          <a:xfrm>
            <a:off x="617538" y="871538"/>
            <a:ext cx="3475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800" b="1">
                <a:solidFill>
                  <a:srgbClr val="FF0000"/>
                </a:solidFill>
              </a:rPr>
              <a:t>IZOBRAZBA JE…..</a:t>
            </a:r>
          </a:p>
        </p:txBody>
      </p:sp>
      <p:pic>
        <p:nvPicPr>
          <p:cNvPr id="10247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4384675"/>
            <a:ext cx="3429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92"/>
    </mc:Choice>
    <mc:Fallback>
      <p:transition spd="slow" advTm="29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344</Words>
  <Application>Microsoft Office PowerPoint</Application>
  <PresentationFormat>Širokozaslonsko</PresentationFormat>
  <Paragraphs>76</Paragraphs>
  <Slides>16</Slides>
  <Notes>0</Notes>
  <HiddenSlides>0</HiddenSlides>
  <MMClips>15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3" baseType="lpstr">
      <vt:lpstr>Calibri</vt:lpstr>
      <vt:lpstr>Arial</vt:lpstr>
      <vt:lpstr>Calibri Light</vt:lpstr>
      <vt:lpstr>Wingdings</vt:lpstr>
      <vt:lpstr>Times New Roman</vt:lpstr>
      <vt:lpstr>Verdana</vt:lpstr>
      <vt:lpstr>Officeova tema</vt:lpstr>
      <vt:lpstr>JAVNE    SLUŽBE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    1. Prepiši v zvezek DRU.  </vt:lpstr>
      <vt:lpstr>2. Beri U/ 66, 67 3. Beri SDZ/ 82 ter reši 1. in 2. nalogo.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JAVNE    SLUŽBE</dc:title>
  <dc:creator>Jana</dc:creator>
  <cp:lastModifiedBy>Jana</cp:lastModifiedBy>
  <cp:revision>28</cp:revision>
  <dcterms:created xsi:type="dcterms:W3CDTF">2020-05-24T08:17:31Z</dcterms:created>
  <dcterms:modified xsi:type="dcterms:W3CDTF">2020-05-25T19:35:11Z</dcterms:modified>
</cp:coreProperties>
</file>