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6" r:id="rId5"/>
    <p:sldId id="277" r:id="rId6"/>
    <p:sldId id="278" r:id="rId7"/>
    <p:sldId id="279" r:id="rId8"/>
    <p:sldId id="281" r:id="rId9"/>
    <p:sldId id="285" r:id="rId10"/>
    <p:sldId id="286" r:id="rId11"/>
    <p:sldId id="282" r:id="rId12"/>
    <p:sldId id="274" r:id="rId13"/>
    <p:sldId id="283" r:id="rId14"/>
    <p:sldId id="271" r:id="rId15"/>
    <p:sldId id="264" r:id="rId16"/>
    <p:sldId id="265" r:id="rId17"/>
    <p:sldId id="266" r:id="rId18"/>
    <p:sldId id="284" r:id="rId19"/>
    <p:sldId id="287" r:id="rId20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E3135-A66E-495C-BD62-2CCA01090124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5A95A-9089-4C2A-B505-1C7679B4853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06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C983-6E75-402B-A8E6-6D8CACB6D6A9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06F4F-8C2D-4C9F-9E3F-CFDF19A9B85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110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371C5-2BA0-4EF1-A264-BD9D0633D960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3139A-41F8-4A9F-B80B-F932600C8C2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685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AECF1-F3F1-47A3-A853-A38FA13385B7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51FEC-0F59-4038-AACD-3E417261CC4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96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A60B-6034-460E-987B-222D2DC33875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CD59-745A-47ED-BBDD-27D5D5F2E2C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552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84CE-CACB-467A-BC72-4CA356A3B688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2F62A-0A90-42A9-86C8-723BF6FB972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984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4ED8-6464-4F40-BED7-1B724779F4A3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8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2E9A1-5A0C-4BE5-9562-18CD5886D0B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81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2A1D7-78B9-4EBF-ABCB-0AE6D0614B62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4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52E43-0DF6-47AE-89F9-257301DEC1C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841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C465B-8640-419A-A494-7805F67BDC9E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3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5E034-1989-4FA4-A037-34278560B5F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535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DD1A8-13FE-4F56-9265-C30F380A635C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039BC-D326-493D-8716-8A15F184A7E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79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 smtClean="0"/>
              <a:t>Kliknite ikono, če želite dodati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D603-32F7-4FBB-9BE4-D4545E53288E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FB63-1985-4731-93AA-56B0723A3F5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467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značba mesta naslova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 naslova matrice</a:t>
            </a:r>
          </a:p>
        </p:txBody>
      </p:sp>
      <p:sp>
        <p:nvSpPr>
          <p:cNvPr id="1027" name="Označba mesta besedila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Uredite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704C5-6AB2-4507-B467-DBD1E5CB8CAE}" type="datetimeFigureOut">
              <a:rPr lang="sl-SI"/>
              <a:pPr>
                <a:defRPr/>
              </a:pPr>
              <a:t>24. 05. 2020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7A2CDE-8D8B-4186-BA63-4F079695152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slov 1"/>
          <p:cNvSpPr>
            <a:spLocks noGrp="1"/>
          </p:cNvSpPr>
          <p:nvPr>
            <p:ph type="ctrTitle"/>
          </p:nvPr>
        </p:nvSpPr>
        <p:spPr>
          <a:xfrm>
            <a:off x="1812812" y="148711"/>
            <a:ext cx="9144000" cy="2387600"/>
          </a:xfrm>
        </p:spPr>
        <p:txBody>
          <a:bodyPr/>
          <a:lstStyle/>
          <a:p>
            <a:pPr eaLnBrk="1" hangingPunct="1"/>
            <a:r>
              <a:rPr lang="sl-SI" altLang="sl-SI" dirty="0" smtClean="0"/>
              <a:t>STORITVENE DEJAVNOSTI</a:t>
            </a:r>
            <a:br>
              <a:rPr lang="sl-SI" altLang="sl-SI" dirty="0" smtClean="0"/>
            </a:br>
            <a:endParaRPr lang="sl-SI" altLang="sl-SI" dirty="0" smtClean="0"/>
          </a:p>
        </p:txBody>
      </p:sp>
      <p:sp>
        <p:nvSpPr>
          <p:cNvPr id="2051" name="Podnaslov 2"/>
          <p:cNvSpPr>
            <a:spLocks noGrp="1"/>
          </p:cNvSpPr>
          <p:nvPr>
            <p:ph type="subTitle" idx="1"/>
          </p:nvPr>
        </p:nvSpPr>
        <p:spPr>
          <a:xfrm>
            <a:off x="1351858" y="2157299"/>
            <a:ext cx="9144000" cy="1655762"/>
          </a:xfrm>
        </p:spPr>
        <p:txBody>
          <a:bodyPr/>
          <a:lstStyle/>
          <a:p>
            <a:r>
              <a:rPr lang="sl-SI" altLang="sl-SI" dirty="0"/>
              <a:t>Jana Cimerman</a:t>
            </a:r>
            <a:endParaRPr lang="sl-SI" altLang="sl-SI" dirty="0" smtClean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82" y="2116669"/>
            <a:ext cx="2975707" cy="2228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269" y="4698182"/>
            <a:ext cx="2591891" cy="1943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602" y="3603153"/>
            <a:ext cx="3291071" cy="2190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4"/>
    </mc:Choice>
    <mc:Fallback xmlns="">
      <p:transition spd="slow" advTm="1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996950"/>
            <a:ext cx="9242425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/>
          <p:cNvSpPr>
            <a:spLocks noGrp="1"/>
          </p:cNvSpPr>
          <p:nvPr>
            <p:ph type="title"/>
          </p:nvPr>
        </p:nvSpPr>
        <p:spPr>
          <a:xfrm>
            <a:off x="838200" y="325438"/>
            <a:ext cx="11183938" cy="1325562"/>
          </a:xfrm>
        </p:spPr>
        <p:txBody>
          <a:bodyPr/>
          <a:lstStyle/>
          <a:p>
            <a:pPr eaLnBrk="1" hangingPunct="1"/>
            <a:r>
              <a:rPr lang="sl-SI" altLang="sl-SI" smtClean="0"/>
              <a:t/>
            </a:r>
            <a:br>
              <a:rPr lang="sl-SI" altLang="sl-SI" smtClean="0"/>
            </a:br>
            <a:r>
              <a:rPr lang="sl-SI" altLang="sl-SI" smtClean="0"/>
              <a:t>TRGOVINE nam posredujejo/prodajajo izdelke, pa tudi pridelke od različnih proizvajalcev.</a:t>
            </a:r>
            <a:br>
              <a:rPr lang="sl-SI" altLang="sl-SI" smtClean="0"/>
            </a:br>
            <a:endParaRPr lang="sl-SI" altLang="sl-SI" smtClean="0"/>
          </a:p>
        </p:txBody>
      </p:sp>
      <p:pic>
        <p:nvPicPr>
          <p:cNvPr id="12291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85925"/>
            <a:ext cx="3367088" cy="2239963"/>
          </a:xfrm>
        </p:spPr>
      </p:pic>
      <p:pic>
        <p:nvPicPr>
          <p:cNvPr id="12292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4148138"/>
            <a:ext cx="3814762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1685925"/>
            <a:ext cx="33670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4148138"/>
            <a:ext cx="3790950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1676400"/>
            <a:ext cx="41148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1"/>
    </mc:Choice>
    <mc:Fallback xmlns="">
      <p:transition spd="slow" advTm="3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Del storitvenih dejavnosti </a:t>
            </a:r>
            <a:r>
              <a:rPr lang="sl-SI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-  javne službe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4400" dirty="0" smtClean="0"/>
              <a:t>Javne službe skrbijo 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da imamo pitno vodo,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da imamo elektriko,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internet,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da nam redno odvažajo smeti in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/>
              <a:t>da je kraj, v katerem živimo lepo urejen.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7"/>
    </mc:Choice>
    <mc:Fallback xmlns="">
      <p:transition spd="slow" advTm="2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/>
          <p:cNvSpPr>
            <a:spLocks noGrp="1"/>
          </p:cNvSpPr>
          <p:nvPr>
            <p:ph type="title"/>
          </p:nvPr>
        </p:nvSpPr>
        <p:spPr>
          <a:xfrm>
            <a:off x="1085850" y="184150"/>
            <a:ext cx="10515600" cy="1325563"/>
          </a:xfrm>
        </p:spPr>
        <p:txBody>
          <a:bodyPr/>
          <a:lstStyle/>
          <a:p>
            <a:pPr eaLnBrk="1" hangingPunct="1"/>
            <a:r>
              <a:rPr lang="sl-SI" altLang="sl-SI" smtClean="0"/>
              <a:t>                 </a:t>
            </a:r>
            <a:r>
              <a:rPr lang="sl-SI" altLang="sl-SI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A V N E      S L U Ž B 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chemeClr val="accent1"/>
                </a:solidFill>
              </a:rPr>
              <a:t>   </a:t>
            </a:r>
            <a:r>
              <a:rPr lang="sl-SI" b="1" u="sng" dirty="0" smtClean="0">
                <a:solidFill>
                  <a:schemeClr val="accent1"/>
                </a:solidFill>
              </a:rPr>
              <a:t>GOSPODARSKE DEJAVNOSTI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chemeClr val="accent1"/>
                </a:solidFill>
              </a:rPr>
              <a:t>   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chemeClr val="accent1"/>
                </a:solidFill>
              </a:rPr>
              <a:t>          storitvene dejavnosti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l-SI" b="1" dirty="0" smtClean="0">
              <a:solidFill>
                <a:schemeClr val="accent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sz="2400" b="1" dirty="0" smtClean="0">
                <a:solidFill>
                  <a:schemeClr val="accent1"/>
                </a:solidFill>
              </a:rPr>
              <a:t>skrbijo za oskrbo vseh prebivalcev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sz="2400" b="1" dirty="0">
                <a:solidFill>
                  <a:schemeClr val="accent1"/>
                </a:solidFill>
              </a:rPr>
              <a:t> </a:t>
            </a:r>
            <a:r>
              <a:rPr lang="sl-SI" sz="2400" b="1" dirty="0" smtClean="0">
                <a:solidFill>
                  <a:schemeClr val="accent1"/>
                </a:solidFill>
              </a:rPr>
              <a:t>   in normalno življenje v skupnosti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l-SI" sz="2400" b="1" u="sng" dirty="0" smtClean="0">
              <a:solidFill>
                <a:schemeClr val="accent1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sz="2400" b="1" u="sng" dirty="0" smtClean="0">
                <a:solidFill>
                  <a:schemeClr val="accent1"/>
                </a:solidFill>
              </a:rPr>
              <a:t>storitve je treba plačati</a:t>
            </a:r>
            <a:endParaRPr lang="sl-SI" sz="2400" b="1" u="sng" dirty="0">
              <a:solidFill>
                <a:schemeClr val="accent1"/>
              </a:solidFill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43650" y="1857375"/>
            <a:ext cx="5181600" cy="4351338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b="1" u="sng" dirty="0" smtClean="0">
                <a:solidFill>
                  <a:schemeClr val="accent6">
                    <a:lumMod val="75000"/>
                  </a:schemeClr>
                </a:solidFill>
              </a:rPr>
              <a:t>NEGOSPODARSKE  DEJAVNOSTI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b="1" u="sng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                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zadovoljujejo nekatere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   osnovne potrebe ljudi  v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    ustanovah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sl-SI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sl-SI" u="sng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sl-SI" u="sng" dirty="0" smtClean="0">
                <a:solidFill>
                  <a:schemeClr val="accent6">
                    <a:lumMod val="75000"/>
                  </a:schemeClr>
                </a:solidFill>
              </a:rPr>
              <a:t>a delovanje le teh zagotavlja denar občina ali država</a:t>
            </a:r>
            <a:endParaRPr lang="sl-SI" u="sng" dirty="0">
              <a:solidFill>
                <a:schemeClr val="accent6">
                  <a:lumMod val="75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Raven puščični povezovalnik 5"/>
          <p:cNvCxnSpPr/>
          <p:nvPr/>
        </p:nvCxnSpPr>
        <p:spPr>
          <a:xfrm flipH="1">
            <a:off x="4370388" y="1100138"/>
            <a:ext cx="390525" cy="725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42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1163638"/>
            <a:ext cx="407988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aven puščični povezovalnik 10"/>
          <p:cNvCxnSpPr/>
          <p:nvPr/>
        </p:nvCxnSpPr>
        <p:spPr>
          <a:xfrm flipH="1">
            <a:off x="3213100" y="2298700"/>
            <a:ext cx="14288" cy="619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7"/>
    </mc:Choice>
    <mc:Fallback xmlns="">
      <p:transition spd="slow" advTm="44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KOMUNALNO PODJETJE </a:t>
            </a:r>
            <a:b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SKRBI ZA PITNO VODO</a:t>
            </a:r>
          </a:p>
        </p:txBody>
      </p:sp>
      <p:pic>
        <p:nvPicPr>
          <p:cNvPr id="15363" name="Označba mesta vsebine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3224213"/>
            <a:ext cx="5197475" cy="3459162"/>
          </a:xfrm>
        </p:spPr>
      </p:pic>
      <p:pic>
        <p:nvPicPr>
          <p:cNvPr id="15364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3224213"/>
            <a:ext cx="615632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68300"/>
            <a:ext cx="397351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"/>
    </mc:Choice>
    <mc:Fallback xmlns="">
      <p:transition spd="slow" advTm="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KOMUNALNO PODJETJE POSKRBI ZA ODVOZ SMETI.</a:t>
            </a:r>
          </a:p>
        </p:txBody>
      </p:sp>
      <p:pic>
        <p:nvPicPr>
          <p:cNvPr id="16387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382713"/>
            <a:ext cx="86518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2"/>
    </mc:Choice>
    <mc:Fallback xmlns="">
      <p:transition spd="slow" advTm="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slov 1"/>
          <p:cNvSpPr>
            <a:spLocks noGrp="1"/>
          </p:cNvSpPr>
          <p:nvPr>
            <p:ph type="title"/>
          </p:nvPr>
        </p:nvSpPr>
        <p:spPr>
          <a:xfrm>
            <a:off x="107950" y="365125"/>
            <a:ext cx="11845925" cy="1325563"/>
          </a:xfrm>
        </p:spPr>
        <p:txBody>
          <a:bodyPr/>
          <a:lstStyle/>
          <a:p>
            <a:pPr eaLnBrk="1" hangingPunct="1"/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           ELEKTRO PODJETJA  PRISKRBIJO  ELEKTRIKO.</a:t>
            </a:r>
          </a:p>
        </p:txBody>
      </p:sp>
      <p:pic>
        <p:nvPicPr>
          <p:cNvPr id="17411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352550"/>
            <a:ext cx="894556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"/>
    </mc:Choice>
    <mc:Fallback xmlns="">
      <p:transition spd="slow" advTm="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/>
          <p:cNvSpPr>
            <a:spLocks noGrp="1"/>
          </p:cNvSpPr>
          <p:nvPr>
            <p:ph type="title"/>
          </p:nvPr>
        </p:nvSpPr>
        <p:spPr>
          <a:xfrm>
            <a:off x="1090613" y="377825"/>
            <a:ext cx="9129712" cy="1325563"/>
          </a:xfrm>
        </p:spPr>
        <p:txBody>
          <a:bodyPr/>
          <a:lstStyle/>
          <a:p>
            <a:pPr algn="ctr" eaLnBrk="1" hangingPunct="1"/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TELEKOMUNIKACIJE OMOGOČAJO </a:t>
            </a:r>
            <a:b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800" b="1" smtClean="0">
                <a:latin typeface="Arial" panose="020B0604020202020204" pitchFamily="34" charset="0"/>
                <a:cs typeface="Arial" panose="020B0604020202020204" pitchFamily="34" charset="0"/>
              </a:rPr>
              <a:t>TELEFONIRANJE, BRSKANJE PO SPLETU</a:t>
            </a:r>
            <a:r>
              <a:rPr lang="sl-SI" altLang="sl-SI" sz="280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8435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804988"/>
            <a:ext cx="9177337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"/>
    </mc:Choice>
    <mc:Fallback xmlns="">
      <p:transition spd="slow" advTm="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/>
          <p:cNvSpPr>
            <a:spLocks noGrp="1"/>
          </p:cNvSpPr>
          <p:nvPr>
            <p:ph type="title"/>
          </p:nvPr>
        </p:nvSpPr>
        <p:spPr>
          <a:xfrm>
            <a:off x="1149530" y="365125"/>
            <a:ext cx="10204269" cy="1325563"/>
          </a:xfrm>
        </p:spPr>
        <p:txBody>
          <a:bodyPr/>
          <a:lstStyle/>
          <a:p>
            <a:pPr eaLnBrk="1" hangingPunct="1"/>
            <a:r>
              <a:rPr lang="sl-SI" altLang="sl-SI" b="1" dirty="0" smtClean="0"/>
              <a:t>PONOVIMO  in zapišimo v zvezek</a:t>
            </a:r>
            <a:br>
              <a:rPr lang="sl-SI" altLang="sl-SI" b="1" dirty="0" smtClean="0"/>
            </a:br>
            <a:r>
              <a:rPr lang="sl-SI" altLang="sl-SI" sz="3600" b="1" dirty="0" smtClean="0">
                <a:solidFill>
                  <a:srgbClr val="FF0000"/>
                </a:solidFill>
              </a:rPr>
              <a:t>STORITVENE  DEJAVNOSTI</a:t>
            </a:r>
          </a:p>
        </p:txBody>
      </p:sp>
      <p:sp>
        <p:nvSpPr>
          <p:cNvPr id="19459" name="Označba mesta vsebine 2"/>
          <p:cNvSpPr>
            <a:spLocks noGrp="1"/>
          </p:cNvSpPr>
          <p:nvPr>
            <p:ph idx="1"/>
          </p:nvPr>
        </p:nvSpPr>
        <p:spPr>
          <a:xfrm>
            <a:off x="1254034" y="1825625"/>
            <a:ext cx="9152709" cy="4351338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sl-SI" alt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Storitvene dejavnosti </a:t>
            </a:r>
            <a:r>
              <a:rPr lang="sl-SI" altLang="sl-SI" u="sng" dirty="0" smtClean="0">
                <a:latin typeface="Arial" panose="020B0604020202020204" pitchFamily="34" charset="0"/>
                <a:cs typeface="Arial" panose="020B0604020202020204" pitchFamily="34" charset="0"/>
              </a:rPr>
              <a:t>za nas opravljajo določene storitve </a:t>
            </a:r>
            <a:r>
              <a:rPr lang="sl-SI" alt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l-SI" altLang="sl-SI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gostinstvo, promet, turizem, banka, zavarovalnica, avtomehanična delavnica, frizerski salon)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sl-SI" altLang="sl-SI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 </a:t>
            </a:r>
            <a:r>
              <a:rPr lang="sl-SI" altLang="sl-SI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 posredujejo </a:t>
            </a:r>
            <a:r>
              <a:rPr lang="sl-SI" altLang="sl-SI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sl-SI" altLang="sl-SI" u="sng" dirty="0" smtClean="0"/>
              <a:t>zdelke in pridelke </a:t>
            </a:r>
            <a:r>
              <a:rPr lang="sl-SI" altLang="sl-SI" dirty="0" smtClean="0"/>
              <a:t>(trgovine).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sl-SI" altLang="sl-SI" dirty="0" smtClean="0"/>
              <a:t>Vse opravljene storitve plačamo.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sl-SI" altLang="sl-SI" dirty="0" smtClean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65"/>
    </mc:Choice>
    <mc:Fallback xmlns="">
      <p:transition spd="slow" advTm="5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262743" y="1088571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Viri:</a:t>
            </a:r>
          </a:p>
          <a:p>
            <a:r>
              <a:rPr lang="sl-SI" dirty="0" smtClean="0"/>
              <a:t>-fotografije s spleta</a:t>
            </a:r>
          </a:p>
          <a:p>
            <a:r>
              <a:rPr lang="sl-SI" dirty="0" smtClean="0"/>
              <a:t>-učbenik DRUŽBA 4  / Radovednih pet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975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"/>
    </mc:Choice>
    <mc:Fallback xmlns="">
      <p:transition spd="slow" advTm="18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287463"/>
            <a:ext cx="10515600" cy="43561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200000"/>
              </a:lnSpc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Za storitvene dejavnosti je značilno, </a:t>
            </a:r>
            <a:b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da ne pridelujejo pridelkov, </a:t>
            </a:r>
            <a:b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prav tako ne ustvarjajo novih izdelkov, </a:t>
            </a:r>
            <a:b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</a:rPr>
              <a:t>ampak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2"/>
    </mc:Choice>
    <mc:Fallback xmlns="">
      <p:transition spd="slow" advTm="13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22034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NAS </a:t>
            </a:r>
            <a:br>
              <a:rPr lang="sl-SI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OPRAVLJAJO   DOLOČENE </a:t>
            </a:r>
            <a:br>
              <a:rPr lang="sl-SI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b="1" u="sng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STORITVE</a:t>
            </a:r>
            <a:endParaRPr lang="sl-SI" sz="2400" u="sng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762000" y="2046059"/>
            <a:ext cx="5181600" cy="4130903"/>
          </a:xfrm>
          <a:ln>
            <a:solidFill>
              <a:schemeClr val="accent1"/>
            </a:solidFill>
          </a:ln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gostinstvo</a:t>
            </a:r>
            <a:endParaRPr lang="sl-SI" b="1" dirty="0" smtClean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promet</a:t>
            </a:r>
            <a:endParaRPr lang="sl-SI" b="1" dirty="0" smtClean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turizem</a:t>
            </a:r>
            <a:endParaRPr lang="sl-SI" b="1" dirty="0" smtClean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banka</a:t>
            </a:r>
            <a:endParaRPr lang="sl-SI" b="1" dirty="0" smtClean="0">
              <a:solidFill>
                <a:schemeClr val="accent5">
                  <a:lumMod val="75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zavarovalnica</a:t>
            </a:r>
          </a:p>
          <a:p>
            <a:pPr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avtomehanična delavnica</a:t>
            </a:r>
          </a:p>
          <a:p>
            <a:pPr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frizerski salon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Vse  opravljene storitve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2568575"/>
            <a:ext cx="5181600" cy="3608388"/>
          </a:xfrm>
          <a:ln>
            <a:solidFill>
              <a:schemeClr val="accent1"/>
            </a:solidFill>
          </a:ln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b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trgovina</a:t>
            </a:r>
            <a:endParaRPr lang="sl-SI" b="1" dirty="0" smtClean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sl-SI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plačamo.</a:t>
            </a:r>
            <a:endParaRPr lang="sl-SI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530975" y="127000"/>
            <a:ext cx="56610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POSREDUJEJO   PRIDELKE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4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  IZDELKE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7"/>
    </mc:Choice>
    <mc:Fallback xmlns="">
      <p:transition spd="slow" advTm="4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slov 1"/>
          <p:cNvSpPr>
            <a:spLocks noGrp="1"/>
          </p:cNvSpPr>
          <p:nvPr>
            <p:ph type="title"/>
          </p:nvPr>
        </p:nvSpPr>
        <p:spPr>
          <a:xfrm>
            <a:off x="838200" y="554038"/>
            <a:ext cx="10515600" cy="1325562"/>
          </a:xfrm>
        </p:spPr>
        <p:txBody>
          <a:bodyPr/>
          <a:lstStyle/>
          <a:p>
            <a:pPr eaLnBrk="1" hangingPunct="1"/>
            <a:r>
              <a:rPr lang="sl-SI" altLang="sl-SI" b="1" smtClean="0">
                <a:solidFill>
                  <a:srgbClr val="FF0000"/>
                </a:solidFill>
              </a:rPr>
              <a:t>GOSTINSTVO je storitvena dejavnost, </a:t>
            </a:r>
            <a:br>
              <a:rPr lang="sl-SI" altLang="sl-SI" b="1" smtClean="0">
                <a:solidFill>
                  <a:srgbClr val="FF0000"/>
                </a:solidFill>
              </a:rPr>
            </a:br>
            <a:r>
              <a:rPr lang="sl-SI" altLang="sl-SI" b="1" smtClean="0">
                <a:solidFill>
                  <a:srgbClr val="FF0000"/>
                </a:solidFill>
              </a:rPr>
              <a:t>ki ponuja pestro ponudbo kulinarike</a:t>
            </a:r>
            <a:br>
              <a:rPr lang="sl-SI" altLang="sl-SI" b="1" smtClean="0">
                <a:solidFill>
                  <a:srgbClr val="FF0000"/>
                </a:solidFill>
              </a:rPr>
            </a:br>
            <a:r>
              <a:rPr lang="sl-SI" altLang="sl-SI" b="1" smtClean="0">
                <a:solidFill>
                  <a:srgbClr val="FF0000"/>
                </a:solidFill>
              </a:rPr>
              <a:t> – hrane v gostiščih, hotelih….</a:t>
            </a:r>
          </a:p>
        </p:txBody>
      </p:sp>
      <p:pic>
        <p:nvPicPr>
          <p:cNvPr id="5123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" y="2322513"/>
            <a:ext cx="5724525" cy="3554412"/>
          </a:xfrm>
        </p:spPr>
      </p:pic>
      <p:pic>
        <p:nvPicPr>
          <p:cNvPr id="5124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1488"/>
            <a:ext cx="5930900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7"/>
    </mc:Choice>
    <mc:Fallback xmlns="">
      <p:transition spd="slow" advTm="1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1325563"/>
          </a:xfrm>
        </p:spPr>
        <p:txBody>
          <a:bodyPr/>
          <a:lstStyle/>
          <a:p>
            <a:pPr algn="ctr" eaLnBrk="1" hangingPunct="1"/>
            <a:r>
              <a:rPr lang="sl-SI" altLang="sl-SI" b="1" smtClean="0"/>
              <a:t>PROMET je storitvena dejavnost, ki je namenjena prevozu ljudi, tovora iz kraja v kraj.</a:t>
            </a:r>
          </a:p>
        </p:txBody>
      </p:sp>
      <p:pic>
        <p:nvPicPr>
          <p:cNvPr id="6147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690688"/>
            <a:ext cx="5535612" cy="3527425"/>
          </a:xfrm>
        </p:spPr>
      </p:pic>
      <p:pic>
        <p:nvPicPr>
          <p:cNvPr id="6148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580072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1"/>
    </mc:Choice>
    <mc:Fallback xmlns="">
      <p:transition spd="slow" advTm="1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5563"/>
          </a:xfrm>
        </p:spPr>
        <p:txBody>
          <a:bodyPr/>
          <a:lstStyle/>
          <a:p>
            <a:pPr algn="ctr" eaLnBrk="1" hangingPunct="1"/>
            <a:r>
              <a:rPr lang="sl-SI" altLang="sl-SI" b="1" dirty="0" smtClean="0"/>
              <a:t/>
            </a:r>
            <a:br>
              <a:rPr lang="sl-SI" altLang="sl-SI" b="1" dirty="0" smtClean="0"/>
            </a:br>
            <a:r>
              <a:rPr lang="sl-SI" altLang="sl-SI" b="1" dirty="0" smtClean="0"/>
              <a:t/>
            </a:r>
            <a:br>
              <a:rPr lang="sl-SI" altLang="sl-SI" b="1" dirty="0" smtClean="0"/>
            </a:br>
            <a:r>
              <a:rPr lang="sl-SI" altLang="sl-SI" b="1" dirty="0" smtClean="0"/>
              <a:t>TURIZEM je storitvena dejavnost, </a:t>
            </a:r>
            <a:br>
              <a:rPr lang="sl-SI" altLang="sl-SI" b="1" dirty="0" smtClean="0"/>
            </a:br>
            <a:r>
              <a:rPr lang="sl-SI" altLang="sl-SI" b="1" dirty="0" smtClean="0"/>
              <a:t>ki je nastala iz človekove potrebe po sprostitvi ter  odkrivanju novih krajev </a:t>
            </a:r>
            <a:br>
              <a:rPr lang="sl-SI" altLang="sl-SI" b="1" dirty="0" smtClean="0"/>
            </a:br>
            <a:r>
              <a:rPr lang="sl-SI" altLang="sl-SI" b="1" dirty="0" smtClean="0"/>
              <a:t>in  je namenjena vsem delovnim ljudem.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8553" y="2916471"/>
            <a:ext cx="5054147" cy="336330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353" y="2808956"/>
            <a:ext cx="5352778" cy="356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7"/>
    </mc:Choice>
    <mc:Fallback xmlns="">
      <p:transition spd="slow" advTm="18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b="1" smtClean="0"/>
              <a:t>BANČNIŠTVO</a:t>
            </a:r>
            <a:r>
              <a:rPr lang="sl-SI" altLang="sl-SI" smtClean="0"/>
              <a:t> - osnovna naloga banke je upravljanje z denarjem.</a:t>
            </a:r>
          </a:p>
        </p:txBody>
      </p:sp>
      <p:pic>
        <p:nvPicPr>
          <p:cNvPr id="8195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5663" y="1838325"/>
            <a:ext cx="2965450" cy="4351338"/>
          </a:xfrm>
        </p:spPr>
      </p:pic>
      <p:pic>
        <p:nvPicPr>
          <p:cNvPr id="8196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852738"/>
            <a:ext cx="50165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2"/>
    </mc:Choice>
    <mc:Fallback xmlns="">
      <p:transition spd="slow" advTm="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avokotnik 1"/>
          <p:cNvSpPr>
            <a:spLocks noChangeArrowheads="1"/>
          </p:cNvSpPr>
          <p:nvPr/>
        </p:nvSpPr>
        <p:spPr bwMode="auto">
          <a:xfrm>
            <a:off x="1344613" y="1519238"/>
            <a:ext cx="10233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sl-SI" altLang="sl-SI" sz="4400"/>
              <a:t> ZAVAROVALNIŠTVO  omogoča </a:t>
            </a:r>
          </a:p>
        </p:txBody>
      </p:sp>
      <p:sp>
        <p:nvSpPr>
          <p:cNvPr id="11267" name="Pravokotnik 2"/>
          <p:cNvSpPr>
            <a:spLocks noChangeArrowheads="1"/>
          </p:cNvSpPr>
          <p:nvPr/>
        </p:nvSpPr>
        <p:spPr bwMode="auto">
          <a:xfrm>
            <a:off x="1452563" y="2487613"/>
            <a:ext cx="9439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sl-SI" altLang="sl-SI" sz="4400">
                <a:solidFill>
                  <a:srgbClr val="4D5156"/>
                </a:solidFill>
                <a:latin typeface="Arial" panose="020B0604020202020204" pitchFamily="34" charset="0"/>
              </a:rPr>
              <a:t>avtomobilsko, življenjsko, nezgodno, pokojninsko zavarovanje, zavarovanje lastnine….</a:t>
            </a:r>
          </a:p>
          <a:p>
            <a:pPr algn="ctr"/>
            <a:endParaRPr lang="sl-SI" altLang="sl-SI" sz="440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4"/>
    </mc:Choice>
    <mc:Fallback xmlns="">
      <p:transition spd="slow" advTm="1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676275"/>
            <a:ext cx="9805987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9"/>
    </mc:Choice>
    <mc:Fallback xmlns="">
      <p:transition spd="slow" advTm="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RITVENE DEJAVNOSTI_Jana_1 [Združljivostni način]" id="{68959008-10E3-4D66-96FF-B89F2E6FD93A}" vid="{2ACD44A3-5C2F-4EC9-BE4C-849F2CBF4C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STORITVENE DEJAVNOSTI_Jana_1</Template>
  <TotalTime>80</TotalTime>
  <Words>246</Words>
  <Application>Microsoft Office PowerPoint</Application>
  <PresentationFormat>Širokozaslonsko</PresentationFormat>
  <Paragraphs>66</Paragraphs>
  <Slides>19</Slides>
  <Notes>0</Notes>
  <HiddenSlides>0</HiddenSlides>
  <MMClips>18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Verdana</vt:lpstr>
      <vt:lpstr>Wingdings</vt:lpstr>
      <vt:lpstr>Officeova tema</vt:lpstr>
      <vt:lpstr>STORITVENE DEJAVNOSTI </vt:lpstr>
      <vt:lpstr>Za storitvene dejavnosti je značilno,  da ne pridelujejo pridelkov,  prav tako ne ustvarjajo novih izdelkov,  ampak</vt:lpstr>
      <vt:lpstr>ZA NAS  OPRAVLJAJO   DOLOČENE  STORITVE</vt:lpstr>
      <vt:lpstr>GOSTINSTVO je storitvena dejavnost,  ki ponuja pestro ponudbo kulinarike  – hrane v gostiščih, hotelih….</vt:lpstr>
      <vt:lpstr>PROMET je storitvena dejavnost, ki je namenjena prevozu ljudi, tovora iz kraja v kraj.</vt:lpstr>
      <vt:lpstr>  TURIZEM je storitvena dejavnost,  ki je nastala iz človekove potrebe po sprostitvi ter  odkrivanju novih krajev  in  je namenjena vsem delovnim ljudem.</vt:lpstr>
      <vt:lpstr>BANČNIŠTVO - osnovna naloga banke je upravljanje z denarjem.</vt:lpstr>
      <vt:lpstr>PowerPointova predstavitev</vt:lpstr>
      <vt:lpstr>PowerPointova predstavitev</vt:lpstr>
      <vt:lpstr>PowerPointova predstavitev</vt:lpstr>
      <vt:lpstr> TRGOVINE nam posredujejo/prodajajo izdelke, pa tudi pridelke od različnih proizvajalcev. </vt:lpstr>
      <vt:lpstr>Del storitvenih dejavnosti  -  javne službe</vt:lpstr>
      <vt:lpstr>                 J A V N E      S L U Ž B E</vt:lpstr>
      <vt:lpstr>KOMUNALNO PODJETJE  SKRBI ZA PITNO VODO</vt:lpstr>
      <vt:lpstr>KOMUNALNO PODJETJE POSKRBI ZA ODVOZ SMETI.</vt:lpstr>
      <vt:lpstr>           ELEKTRO PODJETJA  PRISKRBIJO  ELEKTRIKO.</vt:lpstr>
      <vt:lpstr>TELEKOMUNIKACIJE OMOGOČAJO  TELEFONIRANJE, BRSKANJE PO SPLETU…</vt:lpstr>
      <vt:lpstr>PONOVIMO  in zapišimo v zvezek STORITVENE  DEJAVNOSTI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STORITVENE DEJAVNOSTI Jana Cimerman</dc:title>
  <dc:creator>Jana</dc:creator>
  <cp:lastModifiedBy>Jana</cp:lastModifiedBy>
  <cp:revision>8</cp:revision>
  <dcterms:created xsi:type="dcterms:W3CDTF">2020-05-23T21:18:18Z</dcterms:created>
  <dcterms:modified xsi:type="dcterms:W3CDTF">2020-05-24T08:48:04Z</dcterms:modified>
</cp:coreProperties>
</file>