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81" r:id="rId4"/>
    <p:sldId id="278" r:id="rId5"/>
    <p:sldId id="279" r:id="rId6"/>
    <p:sldId id="280" r:id="rId7"/>
    <p:sldId id="282" r:id="rId8"/>
    <p:sldId id="271" r:id="rId9"/>
    <p:sldId id="272" r:id="rId10"/>
    <p:sldId id="273" r:id="rId11"/>
    <p:sldId id="274" r:id="rId12"/>
    <p:sldId id="275" r:id="rId13"/>
    <p:sldId id="276" r:id="rId14"/>
    <p:sldId id="277" r:id="rId15"/>
    <p:sldId id="260" r:id="rId16"/>
    <p:sldId id="261" r:id="rId17"/>
    <p:sldId id="262" r:id="rId18"/>
    <p:sldId id="266" r:id="rId19"/>
    <p:sldId id="263" r:id="rId20"/>
    <p:sldId id="264" r:id="rId21"/>
    <p:sldId id="265" r:id="rId22"/>
    <p:sldId id="267" r:id="rId23"/>
    <p:sldId id="268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rednji slog 2 – poudarek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 smtClean="0"/>
              <a:t>Kliknite, da uredite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n na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kartice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snično ali neresnič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5/25/2020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5/25/2020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5/25/2020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5/25/2020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5/25/2020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5/25/2020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5/25/2020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30.jpeg"/><Relationship Id="rId5" Type="http://schemas.openxmlformats.org/officeDocument/2006/relationships/image" Target="../media/image19.gif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3.jpe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32.jpeg"/><Relationship Id="rId5" Type="http://schemas.openxmlformats.org/officeDocument/2006/relationships/image" Target="../media/image19.gif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35.jpeg"/><Relationship Id="rId5" Type="http://schemas.openxmlformats.org/officeDocument/2006/relationships/image" Target="../media/image19.gif"/><Relationship Id="rId4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37.jpeg"/><Relationship Id="rId5" Type="http://schemas.openxmlformats.org/officeDocument/2006/relationships/image" Target="../media/image19.gif"/><Relationship Id="rId4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39.jpeg"/><Relationship Id="rId5" Type="http://schemas.openxmlformats.org/officeDocument/2006/relationships/image" Target="../media/image19.gif"/><Relationship Id="rId4" Type="http://schemas.openxmlformats.org/officeDocument/2006/relationships/image" Target="../media/image38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em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3.emf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42.emf"/><Relationship Id="rId5" Type="http://schemas.openxmlformats.org/officeDocument/2006/relationships/image" Target="../media/image41.emf"/><Relationship Id="rId4" Type="http://schemas.openxmlformats.org/officeDocument/2006/relationships/image" Target="../media/image40.png"/><Relationship Id="rId9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8.jpe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47.jpeg"/><Relationship Id="rId11" Type="http://schemas.openxmlformats.org/officeDocument/2006/relationships/image" Target="../media/image4.png"/><Relationship Id="rId5" Type="http://schemas.openxmlformats.org/officeDocument/2006/relationships/image" Target="../media/image46.jpeg"/><Relationship Id="rId10" Type="http://schemas.openxmlformats.org/officeDocument/2006/relationships/image" Target="../media/image51.jpeg"/><Relationship Id="rId4" Type="http://schemas.openxmlformats.org/officeDocument/2006/relationships/image" Target="../media/image45.jpeg"/><Relationship Id="rId9" Type="http://schemas.openxmlformats.org/officeDocument/2006/relationships/image" Target="../media/image5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4.pn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7.jpeg"/><Relationship Id="rId12" Type="http://schemas.openxmlformats.org/officeDocument/2006/relationships/image" Target="../media/image62.jpe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56.jpeg"/><Relationship Id="rId11" Type="http://schemas.openxmlformats.org/officeDocument/2006/relationships/image" Target="../media/image61.jpeg"/><Relationship Id="rId5" Type="http://schemas.openxmlformats.org/officeDocument/2006/relationships/image" Target="../media/image55.jpeg"/><Relationship Id="rId10" Type="http://schemas.openxmlformats.org/officeDocument/2006/relationships/image" Target="../media/image60.jpeg"/><Relationship Id="rId4" Type="http://schemas.openxmlformats.org/officeDocument/2006/relationships/image" Target="../media/image54.jpeg"/><Relationship Id="rId9" Type="http://schemas.openxmlformats.org/officeDocument/2006/relationships/image" Target="../media/image5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4.png"/><Relationship Id="rId4" Type="http://schemas.openxmlformats.org/officeDocument/2006/relationships/image" Target="../media/image6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4.png"/><Relationship Id="rId4" Type="http://schemas.openxmlformats.org/officeDocument/2006/relationships/image" Target="../media/image6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13" Type="http://schemas.openxmlformats.org/officeDocument/2006/relationships/image" Target="../media/image16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jpeg"/><Relationship Id="rId12" Type="http://schemas.openxmlformats.org/officeDocument/2006/relationships/image" Target="../media/image15.jpe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9.jpeg"/><Relationship Id="rId11" Type="http://schemas.openxmlformats.org/officeDocument/2006/relationships/image" Target="../media/image14.jpeg"/><Relationship Id="rId5" Type="http://schemas.openxmlformats.org/officeDocument/2006/relationships/image" Target="../media/image8.jpeg"/><Relationship Id="rId15" Type="http://schemas.openxmlformats.org/officeDocument/2006/relationships/image" Target="../media/image4.png"/><Relationship Id="rId10" Type="http://schemas.openxmlformats.org/officeDocument/2006/relationships/image" Target="../media/image13.jpeg"/><Relationship Id="rId4" Type="http://schemas.openxmlformats.org/officeDocument/2006/relationships/image" Target="../media/image7.jpeg"/><Relationship Id="rId9" Type="http://schemas.openxmlformats.org/officeDocument/2006/relationships/image" Target="../media/image12.jpeg"/><Relationship Id="rId14" Type="http://schemas.openxmlformats.org/officeDocument/2006/relationships/image" Target="../media/image1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4.png"/><Relationship Id="rId5" Type="http://schemas.openxmlformats.org/officeDocument/2006/relationships/image" Target="../media/image19.gif"/><Relationship Id="rId4" Type="http://schemas.openxmlformats.org/officeDocument/2006/relationships/image" Target="../media/image18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4.png"/><Relationship Id="rId5" Type="http://schemas.openxmlformats.org/officeDocument/2006/relationships/image" Target="../media/image19.gif"/><Relationship Id="rId4" Type="http://schemas.openxmlformats.org/officeDocument/2006/relationships/image" Target="../media/image20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4.png"/><Relationship Id="rId5" Type="http://schemas.openxmlformats.org/officeDocument/2006/relationships/image" Target="../media/image19.gif"/><Relationship Id="rId4" Type="http://schemas.openxmlformats.org/officeDocument/2006/relationships/image" Target="../media/image21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6.gif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5.jpeg"/><Relationship Id="rId5" Type="http://schemas.openxmlformats.org/officeDocument/2006/relationships/image" Target="../media/image19.gif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8.jpeg"/><Relationship Id="rId5" Type="http://schemas.openxmlformats.org/officeDocument/2006/relationships/image" Target="../media/image19.gif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994263" y="2404534"/>
            <a:ext cx="7279740" cy="1646302"/>
          </a:xfrm>
        </p:spPr>
        <p:txBody>
          <a:bodyPr/>
          <a:lstStyle/>
          <a:p>
            <a:r>
              <a:rPr lang="sl-SI" sz="6000" b="1" dirty="0" smtClean="0">
                <a:solidFill>
                  <a:schemeClr val="accent4">
                    <a:lumMod val="50000"/>
                  </a:schemeClr>
                </a:solidFill>
              </a:rPr>
              <a:t>LESNATE RASTLINE</a:t>
            </a:r>
            <a:r>
              <a:rPr lang="sl-SI" dirty="0" smtClean="0"/>
              <a:t/>
            </a:r>
            <a:br>
              <a:rPr lang="sl-SI" dirty="0" smtClean="0"/>
            </a:br>
            <a:endParaRPr lang="sl-SI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716072" y="5231404"/>
            <a:ext cx="7766936" cy="1096899"/>
          </a:xfrm>
        </p:spPr>
        <p:txBody>
          <a:bodyPr/>
          <a:lstStyle/>
          <a:p>
            <a:r>
              <a:rPr lang="sl-SI" dirty="0" smtClean="0"/>
              <a:t>JELKA ZIDANŠEK</a:t>
            </a:r>
          </a:p>
          <a:p>
            <a:endParaRPr lang="sl-SI" dirty="0"/>
          </a:p>
        </p:txBody>
      </p:sp>
      <p:pic>
        <p:nvPicPr>
          <p:cNvPr id="3074" name="Picture 2" descr="保护树木标志(第1页) - 一起扣扣网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539" y="3063771"/>
            <a:ext cx="2869066" cy="3442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手绘绿色环保世界地球日免抠矢量素材免费下载- 觅知网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0831" y="177437"/>
            <a:ext cx="2522975" cy="3368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手绘环保_环保手绘免费下载_高清PNG图片-90设计网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2347" y="3097803"/>
            <a:ext cx="2133600" cy="2133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Zvo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314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32"/>
    </mc:Choice>
    <mc:Fallback xmlns="">
      <p:transition spd="slow" advTm="74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4" name="Picture 2" descr="http://www2.arnes.si/~evelik1/les/lesovi/d_oreh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4621" y="2233753"/>
            <a:ext cx="5030522" cy="433776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  <p:pic>
        <p:nvPicPr>
          <p:cNvPr id="5" name="Picture 2" descr="http://school.phillipmartin.info/school_student2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33782" y="2577737"/>
            <a:ext cx="3320883" cy="3659750"/>
          </a:xfrm>
          <a:prstGeom prst="rect">
            <a:avLst/>
          </a:prstGeom>
          <a:noFill/>
        </p:spPr>
      </p:pic>
      <p:pic>
        <p:nvPicPr>
          <p:cNvPr id="6" name="Picture 4" descr="http://www2.arnes.si/~evelik1/les/lesovi/oreh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83383" y="3821754"/>
            <a:ext cx="2510139" cy="121179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  <p:sp>
        <p:nvSpPr>
          <p:cNvPr id="7" name="Ovalni oblaček 6"/>
          <p:cNvSpPr/>
          <p:nvPr/>
        </p:nvSpPr>
        <p:spPr>
          <a:xfrm>
            <a:off x="7802880" y="1680754"/>
            <a:ext cx="3884023" cy="1576252"/>
          </a:xfrm>
          <a:prstGeom prst="wedgeEllipseCallout">
            <a:avLst>
              <a:gd name="adj1" fmla="val -50878"/>
              <a:gd name="adj2" fmla="val 63053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dirty="0" smtClean="0"/>
              <a:t>MAMA BO IZ OREHOV NAREDILA POTICO, MIZAR PA IZ LESA MIZO.</a:t>
            </a:r>
            <a:endParaRPr lang="sl-SI" dirty="0"/>
          </a:p>
        </p:txBody>
      </p:sp>
      <p:sp>
        <p:nvSpPr>
          <p:cNvPr id="8" name="Pravokotnik 7"/>
          <p:cNvSpPr/>
          <p:nvPr/>
        </p:nvSpPr>
        <p:spPr>
          <a:xfrm>
            <a:off x="2386149" y="766354"/>
            <a:ext cx="2621280" cy="7576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2800" b="1" dirty="0" smtClean="0">
                <a:solidFill>
                  <a:schemeClr val="accent4">
                    <a:lumMod val="50000"/>
                  </a:schemeClr>
                </a:solidFill>
                <a:latin typeface="Arial Black" panose="020B0A04020102020204" pitchFamily="34" charset="0"/>
              </a:rPr>
              <a:t>OREH</a:t>
            </a:r>
            <a:endParaRPr lang="sl-SI" sz="2800" b="1" dirty="0">
              <a:solidFill>
                <a:schemeClr val="accent4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9" name="Zvok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724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912"/>
    </mc:Choice>
    <mc:Fallback xmlns="">
      <p:transition spd="slow" advTm="149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Picture 2" descr="http://ro.zrsss.si/~puncer/les/s_lipa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35862" y="1270000"/>
            <a:ext cx="4933623" cy="489875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  <p:pic>
        <p:nvPicPr>
          <p:cNvPr id="5" name="Picture 2" descr="http://school.phillipmartin.info/school_student2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9384" y="3247102"/>
            <a:ext cx="3451313" cy="3803489"/>
          </a:xfrm>
          <a:prstGeom prst="rect">
            <a:avLst/>
          </a:prstGeom>
          <a:noFill/>
        </p:spPr>
      </p:pic>
      <p:sp>
        <p:nvSpPr>
          <p:cNvPr id="6" name="Pravokotnik 5"/>
          <p:cNvSpPr/>
          <p:nvPr/>
        </p:nvSpPr>
        <p:spPr>
          <a:xfrm>
            <a:off x="1428206" y="818606"/>
            <a:ext cx="2464525" cy="8186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2800" b="1" dirty="0" smtClean="0">
                <a:solidFill>
                  <a:schemeClr val="accent4">
                    <a:lumMod val="50000"/>
                  </a:schemeClr>
                </a:solidFill>
                <a:latin typeface="Arial Black" panose="020B0A04020102020204" pitchFamily="34" charset="0"/>
              </a:rPr>
              <a:t>LIPA</a:t>
            </a:r>
            <a:endParaRPr lang="sl-SI" sz="2800" b="1" dirty="0">
              <a:solidFill>
                <a:schemeClr val="accent4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Ovalni oblaček 6"/>
          <p:cNvSpPr/>
          <p:nvPr/>
        </p:nvSpPr>
        <p:spPr>
          <a:xfrm>
            <a:off x="2995750" y="1637211"/>
            <a:ext cx="3997234" cy="1619795"/>
          </a:xfrm>
          <a:prstGeom prst="wedgeEllipseCallout">
            <a:avLst>
              <a:gd name="adj1" fmla="val -53532"/>
              <a:gd name="adj2" fmla="val 9631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>
                <a:solidFill>
                  <a:schemeClr val="tx1"/>
                </a:solidFill>
              </a:rPr>
              <a:t>NAJBRŽ NE VEŠ, DA SO IZ LIPOVINE NAREJENI SVINČNIKI IN VŽIGALICE. PRI PREHLADU PA POMAGA LIPOV ČAJ.</a:t>
            </a:r>
            <a:endParaRPr lang="sl-SI" dirty="0">
              <a:solidFill>
                <a:schemeClr val="tx1"/>
              </a:solidFill>
            </a:endParaRPr>
          </a:p>
        </p:txBody>
      </p:sp>
      <p:pic>
        <p:nvPicPr>
          <p:cNvPr id="1026" name="Picture 2" descr="Lipa | OBDELAVA LES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5060" y="4573708"/>
            <a:ext cx="2679959" cy="1147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Lipa, navadna - Zdravilne rastline - Svetovanje - Gorenjske lekarn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6115" y="1270000"/>
            <a:ext cx="1580822" cy="1481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Zvok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946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104"/>
    </mc:Choice>
    <mc:Fallback xmlns="">
      <p:transition spd="slow" advTm="191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Picture 2" descr="http://www2.arnes.si/~evelik1/les/lesovi/d_smreka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7334" y="1032404"/>
            <a:ext cx="4138506" cy="558967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  <p:pic>
        <p:nvPicPr>
          <p:cNvPr id="5" name="Picture 2" descr="http://school.phillipmartin.info/school_student2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18686" y="2611562"/>
            <a:ext cx="3632195" cy="3928573"/>
          </a:xfrm>
          <a:prstGeom prst="rect">
            <a:avLst/>
          </a:prstGeom>
          <a:noFill/>
        </p:spPr>
      </p:pic>
      <p:pic>
        <p:nvPicPr>
          <p:cNvPr id="6" name="Picture 2" descr="http://www2.arnes.si/~evelik1/les/sliketest/smreka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93990" y="4050189"/>
            <a:ext cx="2862428" cy="96594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  <p:sp>
        <p:nvSpPr>
          <p:cNvPr id="7" name="Pravokotnik 6"/>
          <p:cNvSpPr/>
          <p:nvPr/>
        </p:nvSpPr>
        <p:spPr>
          <a:xfrm>
            <a:off x="5965371" y="940526"/>
            <a:ext cx="3069412" cy="6879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2800" dirty="0" smtClean="0">
                <a:solidFill>
                  <a:schemeClr val="accent4">
                    <a:lumMod val="50000"/>
                  </a:schemeClr>
                </a:solidFill>
                <a:latin typeface="Arial Black" panose="020B0A04020102020204" pitchFamily="34" charset="0"/>
              </a:rPr>
              <a:t>SMREKA</a:t>
            </a:r>
            <a:endParaRPr lang="sl-SI" sz="2800" dirty="0">
              <a:solidFill>
                <a:schemeClr val="accent4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8" name="Ovalni oblaček 7"/>
          <p:cNvSpPr/>
          <p:nvPr/>
        </p:nvSpPr>
        <p:spPr>
          <a:xfrm>
            <a:off x="4406537" y="2177144"/>
            <a:ext cx="3927566" cy="1463040"/>
          </a:xfrm>
          <a:prstGeom prst="wedgeEllipseCallout">
            <a:avLst>
              <a:gd name="adj1" fmla="val 66362"/>
              <a:gd name="adj2" fmla="val 51666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dirty="0" smtClean="0"/>
              <a:t>SMREKOV LES SE UPORABLJA ZA IZDELAVO INŠTRUMENTOV IN PAPIRJA.</a:t>
            </a:r>
            <a:endParaRPr lang="sl-SI" dirty="0"/>
          </a:p>
        </p:txBody>
      </p:sp>
      <p:pic>
        <p:nvPicPr>
          <p:cNvPr id="9" name="Zvok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997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924"/>
    </mc:Choice>
    <mc:Fallback xmlns="">
      <p:transition spd="slow" advTm="149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4" name="Picture 2" descr="http://www2.arnes.si/~evelik1/les/lesovi/d_bor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2280" y="1270000"/>
            <a:ext cx="4599491" cy="551379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  <p:pic>
        <p:nvPicPr>
          <p:cNvPr id="5" name="Picture 2" descr="http://school.phillipmartin.info/school_student2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23406" y="2456850"/>
            <a:ext cx="3448594" cy="3800491"/>
          </a:xfrm>
          <a:prstGeom prst="rect">
            <a:avLst/>
          </a:prstGeom>
          <a:noFill/>
        </p:spPr>
      </p:pic>
      <p:sp>
        <p:nvSpPr>
          <p:cNvPr id="6" name="Pravokotnik 5"/>
          <p:cNvSpPr/>
          <p:nvPr/>
        </p:nvSpPr>
        <p:spPr>
          <a:xfrm>
            <a:off x="1479775" y="740228"/>
            <a:ext cx="2821577" cy="8011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2800" dirty="0" smtClean="0">
                <a:solidFill>
                  <a:schemeClr val="accent4">
                    <a:lumMod val="50000"/>
                  </a:schemeClr>
                </a:solidFill>
                <a:latin typeface="Arial Black" panose="020B0A04020102020204" pitchFamily="34" charset="0"/>
              </a:rPr>
              <a:t>BOR</a:t>
            </a:r>
            <a:endParaRPr lang="sl-SI" sz="2800" dirty="0">
              <a:solidFill>
                <a:schemeClr val="accent4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Ovalni oblaček 6"/>
          <p:cNvSpPr/>
          <p:nvPr/>
        </p:nvSpPr>
        <p:spPr>
          <a:xfrm>
            <a:off x="3439887" y="1793966"/>
            <a:ext cx="3683042" cy="1245325"/>
          </a:xfrm>
          <a:prstGeom prst="wedgeEllipseCallout">
            <a:avLst>
              <a:gd name="adj1" fmla="val -62901"/>
              <a:gd name="adj2" fmla="val 91242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dirty="0" smtClean="0"/>
              <a:t>IZ BOROVEGA LESA SO NAREJENA OKNA, VRATA IN POHIŠTVO.</a:t>
            </a:r>
            <a:endParaRPr lang="sl-SI" dirty="0"/>
          </a:p>
        </p:txBody>
      </p:sp>
      <p:pic>
        <p:nvPicPr>
          <p:cNvPr id="8" name="Picture 4" descr="borovina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26754" y="3780879"/>
            <a:ext cx="2633375" cy="11524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  <p:pic>
        <p:nvPicPr>
          <p:cNvPr id="9" name="Zvok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251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687"/>
    </mc:Choice>
    <mc:Fallback xmlns="">
      <p:transition spd="slow" advTm="216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5" name="Označba mesta vsebine 4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935938" y="1612009"/>
            <a:ext cx="4132656" cy="4640594"/>
          </a:xfrm>
          <a:prstGeom prst="rect">
            <a:avLst/>
          </a:prstGeom>
        </p:spPr>
      </p:pic>
      <p:pic>
        <p:nvPicPr>
          <p:cNvPr id="6" name="Picture 2" descr="http://school.phillipmartin.info/school_student2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97280" y="2460820"/>
            <a:ext cx="3448594" cy="3800491"/>
          </a:xfrm>
          <a:prstGeom prst="rect">
            <a:avLst/>
          </a:prstGeom>
          <a:noFill/>
        </p:spPr>
      </p:pic>
      <p:pic>
        <p:nvPicPr>
          <p:cNvPr id="3074" name="Picture 2" descr="Macesen - Mizarstvo Hrovat - Lesena vrtna oprem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245" y="3979817"/>
            <a:ext cx="2926081" cy="940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ravokotnik 7"/>
          <p:cNvSpPr/>
          <p:nvPr/>
        </p:nvSpPr>
        <p:spPr>
          <a:xfrm>
            <a:off x="1663337" y="714103"/>
            <a:ext cx="2882537" cy="8979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2800" dirty="0" smtClean="0">
                <a:solidFill>
                  <a:schemeClr val="accent4">
                    <a:lumMod val="50000"/>
                  </a:schemeClr>
                </a:solidFill>
                <a:latin typeface="Arial Black" panose="020B0A04020102020204" pitchFamily="34" charset="0"/>
              </a:rPr>
              <a:t>MACESEN</a:t>
            </a:r>
            <a:endParaRPr lang="sl-SI" sz="2800" dirty="0">
              <a:solidFill>
                <a:schemeClr val="accent4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Ovalni oblaček 8"/>
          <p:cNvSpPr/>
          <p:nvPr/>
        </p:nvSpPr>
        <p:spPr>
          <a:xfrm>
            <a:off x="3474720" y="1802674"/>
            <a:ext cx="3526971" cy="1532709"/>
          </a:xfrm>
          <a:prstGeom prst="wedgeEllipseCallout">
            <a:avLst>
              <a:gd name="adj1" fmla="val -66519"/>
              <a:gd name="adj2" fmla="val 64039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dirty="0" smtClean="0">
                <a:solidFill>
                  <a:schemeClr val="tx1"/>
                </a:solidFill>
              </a:rPr>
              <a:t>UPORABLJA SE V GRADBENIŠTVU, ZA IZDELAVO ČOLNOV, ELEKTRIČNIH DROGOV,..</a:t>
            </a:r>
            <a:endParaRPr lang="sl-SI" dirty="0">
              <a:solidFill>
                <a:schemeClr val="tx1"/>
              </a:solidFill>
            </a:endParaRPr>
          </a:p>
        </p:txBody>
      </p:sp>
      <p:sp>
        <p:nvSpPr>
          <p:cNvPr id="11" name="Ovalni oblaček 10"/>
          <p:cNvSpPr/>
          <p:nvPr/>
        </p:nvSpPr>
        <p:spPr>
          <a:xfrm>
            <a:off x="4206240" y="2272937"/>
            <a:ext cx="45719" cy="45719"/>
          </a:xfrm>
          <a:prstGeom prst="wedgeEllipseCallou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4" name="Zvo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764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026"/>
    </mc:Choice>
    <mc:Fallback xmlns="">
      <p:transition spd="slow" advTm="180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94031" y="392771"/>
            <a:ext cx="8596668" cy="815788"/>
          </a:xfrm>
        </p:spPr>
        <p:txBody>
          <a:bodyPr/>
          <a:lstStyle/>
          <a:p>
            <a:endParaRPr lang="sl-SI" b="1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677334" y="1425389"/>
            <a:ext cx="8596668" cy="4615974"/>
          </a:xfrm>
        </p:spPr>
        <p:txBody>
          <a:bodyPr/>
          <a:lstStyle/>
          <a:p>
            <a:pPr marL="0" indent="0">
              <a:buNone/>
            </a:pPr>
            <a:r>
              <a:rPr lang="sl-SI" dirty="0" smtClean="0"/>
              <a:t>                                                                           BREZA                                          </a:t>
            </a:r>
          </a:p>
          <a:p>
            <a:pPr marL="0" indent="0">
              <a:buNone/>
            </a:pPr>
            <a:endParaRPr lang="sl-SI" dirty="0"/>
          </a:p>
          <a:p>
            <a:pPr marL="0" indent="0">
              <a:buNone/>
            </a:pPr>
            <a:r>
              <a:rPr lang="sl-SI" dirty="0" smtClean="0"/>
              <a:t>          JAVOR</a:t>
            </a:r>
          </a:p>
          <a:p>
            <a:pPr marL="0" indent="0">
              <a:buNone/>
            </a:pPr>
            <a:endParaRPr lang="sl-SI" dirty="0"/>
          </a:p>
          <a:p>
            <a:pPr marL="0" indent="0">
              <a:buNone/>
            </a:pPr>
            <a:r>
              <a:rPr lang="sl-SI" dirty="0" smtClean="0"/>
              <a:t>  </a:t>
            </a:r>
          </a:p>
          <a:p>
            <a:pPr marL="0" indent="0">
              <a:buNone/>
            </a:pPr>
            <a:r>
              <a:rPr lang="sl-SI" dirty="0"/>
              <a:t> </a:t>
            </a:r>
            <a:r>
              <a:rPr lang="sl-SI" dirty="0" smtClean="0"/>
              <a:t>                                                                                                                 JELŠA                         </a:t>
            </a:r>
            <a:endParaRPr lang="sl-SI" dirty="0"/>
          </a:p>
          <a:p>
            <a:pPr marL="0" indent="0">
              <a:buNone/>
            </a:pPr>
            <a:endParaRPr lang="sl-SI" dirty="0" smtClean="0"/>
          </a:p>
          <a:p>
            <a:pPr marL="0" indent="0">
              <a:buNone/>
            </a:pPr>
            <a:endParaRPr lang="sl-SI" dirty="0" smtClean="0"/>
          </a:p>
          <a:p>
            <a:pPr marL="0" indent="0">
              <a:buNone/>
            </a:pPr>
            <a:endParaRPr lang="sl-SI" dirty="0"/>
          </a:p>
          <a:p>
            <a:pPr marL="0" indent="0">
              <a:buNone/>
            </a:pPr>
            <a:r>
              <a:rPr lang="sl-SI" dirty="0" smtClean="0"/>
              <a:t>KOSTANJ                                                   GABER                                                                            </a:t>
            </a:r>
            <a:endParaRPr lang="sl-SI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5189" y="1049383"/>
            <a:ext cx="3032614" cy="2790005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74789" y="66688"/>
            <a:ext cx="2215910" cy="3403229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46214" y="3997235"/>
            <a:ext cx="3549529" cy="2821606"/>
          </a:xfrm>
          <a:prstGeom prst="rect">
            <a:avLst/>
          </a:prstGeom>
        </p:spPr>
      </p:pic>
      <p:pic>
        <p:nvPicPr>
          <p:cNvPr id="11" name="Slika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60522" y="3913871"/>
            <a:ext cx="2768231" cy="2648470"/>
          </a:xfrm>
          <a:prstGeom prst="rect">
            <a:avLst/>
          </a:prstGeom>
        </p:spPr>
      </p:pic>
      <p:pic>
        <p:nvPicPr>
          <p:cNvPr id="12" name="Slika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95744" y="1785257"/>
            <a:ext cx="2677548" cy="2763953"/>
          </a:xfrm>
          <a:prstGeom prst="rect">
            <a:avLst/>
          </a:prstGeom>
        </p:spPr>
      </p:pic>
      <p:pic>
        <p:nvPicPr>
          <p:cNvPr id="6" name="Zvok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637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633"/>
    </mc:Choice>
    <mc:Fallback xmlns="">
      <p:transition spd="slow" advTm="146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sz="2800" b="1" dirty="0" smtClean="0">
                <a:solidFill>
                  <a:schemeClr val="accent4">
                    <a:lumMod val="75000"/>
                  </a:schemeClr>
                </a:solidFill>
                <a:latin typeface="Arial Black" panose="020B0A04020102020204" pitchFamily="34" charset="0"/>
              </a:rPr>
              <a:t>DREVESA IN GRMI SE RAZLIKUJEJO PO:</a:t>
            </a:r>
            <a:r>
              <a:rPr lang="sl-SI" sz="2800" b="1" dirty="0" smtClean="0">
                <a:latin typeface="Arial Black" panose="020B0A04020102020204" pitchFamily="34" charset="0"/>
              </a:rPr>
              <a:t/>
            </a:r>
            <a:br>
              <a:rPr lang="sl-SI" sz="2800" b="1" dirty="0" smtClean="0">
                <a:latin typeface="Arial Black" panose="020B0A04020102020204" pitchFamily="34" charset="0"/>
              </a:rPr>
            </a:br>
            <a:endParaRPr lang="sl-SI" sz="2800" b="1" dirty="0">
              <a:latin typeface="Arial Black" panose="020B0A04020102020204" pitchFamily="34" charset="0"/>
            </a:endParaRP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617578" y="1977709"/>
            <a:ext cx="9003588" cy="3851349"/>
          </a:xfrm>
        </p:spPr>
        <p:txBody>
          <a:bodyPr/>
          <a:lstStyle/>
          <a:p>
            <a:r>
              <a:rPr lang="sl-SI" b="1" dirty="0" smtClean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</a:rPr>
              <a:t>SKORJI</a:t>
            </a:r>
          </a:p>
          <a:p>
            <a:r>
              <a:rPr lang="sl-SI" b="1" dirty="0" smtClean="0">
                <a:solidFill>
                  <a:srgbClr val="00B050"/>
                </a:solidFill>
                <a:latin typeface="Arial Black" panose="020B0A04020102020204" pitchFamily="34" charset="0"/>
              </a:rPr>
              <a:t>LISTIH</a:t>
            </a:r>
          </a:p>
          <a:p>
            <a:r>
              <a:rPr lang="sl-SI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CVETOVIH</a:t>
            </a:r>
          </a:p>
          <a:p>
            <a:r>
              <a:rPr lang="sl-SI" b="1" dirty="0" smtClean="0">
                <a:solidFill>
                  <a:schemeClr val="accent4">
                    <a:lumMod val="50000"/>
                  </a:schemeClr>
                </a:solidFill>
                <a:latin typeface="Arial Black" panose="020B0A04020102020204" pitchFamily="34" charset="0"/>
              </a:rPr>
              <a:t>PLODOVIH</a:t>
            </a:r>
          </a:p>
          <a:p>
            <a:r>
              <a:rPr lang="sl-SI" b="1" dirty="0" smtClean="0">
                <a:latin typeface="Arial Black" panose="020B0A04020102020204" pitchFamily="34" charset="0"/>
              </a:rPr>
              <a:t>SEMENIH</a:t>
            </a:r>
            <a:endParaRPr lang="sl-SI" b="1" dirty="0">
              <a:latin typeface="Arial Black" panose="020B0A04020102020204" pitchFamily="34" charset="0"/>
            </a:endParaRPr>
          </a:p>
        </p:txBody>
      </p:sp>
      <p:sp>
        <p:nvSpPr>
          <p:cNvPr id="4" name="AutoShape 2" descr="Drevesa in njihovi plodovi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pic>
        <p:nvPicPr>
          <p:cNvPr id="3076" name="Picture 4" descr="Vzgoja pravega kostanja - Klub Gai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1381" y="1467831"/>
            <a:ext cx="2304287" cy="1728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6" descr="Žirovski žir spora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pic>
        <p:nvPicPr>
          <p:cNvPr id="3080" name="Picture 8" descr="Plod hrasta - konzumirajte najbolje od tajanstvenog ljekovitog ..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476508" y="3337607"/>
            <a:ext cx="2694032" cy="1347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BUKEV | Vrtnarstvo Vehnika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6293" y="4826184"/>
            <a:ext cx="2417250" cy="1812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Drevo - Mizarstvo Hrovat - Lesena vrtna oprem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6162" y="2060998"/>
            <a:ext cx="3172836" cy="4700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0" name="Picture 18" descr="Navadni divji kostanj - Wikipedija, prosta enciklopedija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0761" y="3537435"/>
            <a:ext cx="2198183" cy="1648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2" name="Picture 20" descr="Tudi drevesa cvetijo | Gore-ljudje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3896" y="1840419"/>
            <a:ext cx="2085370" cy="1564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22" descr="LIPA in LIPOVEC - ZDRAVILNA ZELIŠČA 2."/>
          <p:cNvSpPr>
            <a:spLocks noChangeAspect="1" noChangeArrowheads="1"/>
          </p:cNvSpPr>
          <p:nvPr/>
        </p:nvSpPr>
        <p:spPr bwMode="auto">
          <a:xfrm>
            <a:off x="793111" y="-22543"/>
            <a:ext cx="319228" cy="319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pic>
        <p:nvPicPr>
          <p:cNvPr id="3096" name="Picture 24" descr="Lipa in Lipovec (Tilia platyphyllos Scop. in Tilia cordata Mill ...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8905" y="5285835"/>
            <a:ext cx="1828892" cy="1584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Zvok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054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79"/>
    </mc:Choice>
    <mc:Fallback xmlns="">
      <p:transition spd="slow" advTm="150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77334" y="609599"/>
            <a:ext cx="8596668" cy="6453051"/>
          </a:xfrm>
        </p:spPr>
        <p:txBody>
          <a:bodyPr/>
          <a:lstStyle/>
          <a:p>
            <a:r>
              <a:rPr lang="sl-SI" dirty="0" smtClean="0">
                <a:solidFill>
                  <a:schemeClr val="accent4">
                    <a:lumMod val="50000"/>
                  </a:schemeClr>
                </a:solidFill>
                <a:latin typeface="Arial Black" panose="020B0A04020102020204" pitchFamily="34" charset="0"/>
              </a:rPr>
              <a:t>PREREZ DEBLA</a:t>
            </a:r>
            <a:br>
              <a:rPr lang="sl-SI" dirty="0" smtClean="0">
                <a:solidFill>
                  <a:schemeClr val="accent4">
                    <a:lumMod val="50000"/>
                  </a:schemeClr>
                </a:solidFill>
                <a:latin typeface="Arial Black" panose="020B0A04020102020204" pitchFamily="34" charset="0"/>
              </a:rPr>
            </a:br>
            <a:r>
              <a:rPr lang="sl-SI" dirty="0" smtClean="0">
                <a:solidFill>
                  <a:schemeClr val="accent4">
                    <a:lumMod val="50000"/>
                  </a:schemeClr>
                </a:solidFill>
                <a:latin typeface="Arial Black" panose="020B0A04020102020204" pitchFamily="34" charset="0"/>
              </a:rPr>
              <a:t/>
            </a:r>
            <a:br>
              <a:rPr lang="sl-SI" dirty="0" smtClean="0">
                <a:solidFill>
                  <a:schemeClr val="accent4">
                    <a:lumMod val="50000"/>
                  </a:schemeClr>
                </a:solidFill>
                <a:latin typeface="Arial Black" panose="020B0A04020102020204" pitchFamily="34" charset="0"/>
              </a:rPr>
            </a:br>
            <a:r>
              <a:rPr lang="sl-SI" dirty="0" smtClean="0">
                <a:solidFill>
                  <a:schemeClr val="accent4">
                    <a:lumMod val="50000"/>
                  </a:schemeClr>
                </a:solidFill>
                <a:latin typeface="Arial Black" panose="020B0A04020102020204" pitchFamily="34" charset="0"/>
              </a:rPr>
              <a:t>1.                                  2.</a:t>
            </a:r>
            <a:endParaRPr lang="sl-SI" dirty="0">
              <a:solidFill>
                <a:schemeClr val="accent4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4098" name="Picture 2" descr="Les | EKO kviz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419" y="3320029"/>
            <a:ext cx="5205291" cy="3537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New Pag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710" y="2725782"/>
            <a:ext cx="5629719" cy="3943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ravokotnik 2"/>
          <p:cNvSpPr/>
          <p:nvPr/>
        </p:nvSpPr>
        <p:spPr>
          <a:xfrm>
            <a:off x="3367064" y="2317512"/>
            <a:ext cx="2420983" cy="7053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2800" b="1" dirty="0" smtClean="0">
                <a:solidFill>
                  <a:schemeClr val="tx1"/>
                </a:solidFill>
              </a:rPr>
              <a:t>STRŽEN</a:t>
            </a:r>
            <a:endParaRPr lang="sl-SI" sz="2800" b="1" dirty="0">
              <a:solidFill>
                <a:schemeClr val="tx1"/>
              </a:solidFill>
            </a:endParaRPr>
          </a:p>
        </p:txBody>
      </p:sp>
      <p:cxnSp>
        <p:nvCxnSpPr>
          <p:cNvPr id="5" name="Raven puščični povezovalnik 4"/>
          <p:cNvCxnSpPr/>
          <p:nvPr/>
        </p:nvCxnSpPr>
        <p:spPr>
          <a:xfrm>
            <a:off x="4650377" y="2899954"/>
            <a:ext cx="182880" cy="11843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6" name="Zvok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050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156"/>
    </mc:Choice>
    <mc:Fallback xmlns="">
      <p:transition spd="slow" advTm="251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293135" y="1599809"/>
            <a:ext cx="8596668" cy="1320800"/>
          </a:xfrm>
        </p:spPr>
        <p:txBody>
          <a:bodyPr/>
          <a:lstStyle/>
          <a:p>
            <a:endParaRPr lang="sl-SI" b="1" dirty="0">
              <a:latin typeface="Arial Black" panose="020B0A04020102020204" pitchFamily="34" charset="0"/>
            </a:endParaRPr>
          </a:p>
        </p:txBody>
      </p:sp>
      <p:pic>
        <p:nvPicPr>
          <p:cNvPr id="7170" name="Picture 2" descr="Kakovostna lesena okna Slovenija | OKNVROL MIROSLAV BOJ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4216" y="252163"/>
            <a:ext cx="2476500" cy="184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Južna Dalmacija - Helia turistična agencij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5713" y="252163"/>
            <a:ext cx="2861715" cy="184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SODI BARRIQUE vino Sod leseni 500 L MT - Ceneje.s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3997" y="2208847"/>
            <a:ext cx="2666719" cy="1992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8" descr="Otroška igrala, otroška hiška, vrtno igralo, vrtna garnitura, z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pic>
        <p:nvPicPr>
          <p:cNvPr id="7178" name="Picture 10" descr="OTROŠKA HIŠKA - IGRALA GUGALNIC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1519" y="2360172"/>
            <a:ext cx="2661667" cy="1997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12" descr="Odpoklic lesene igrače | Dnevnik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240" y="4479521"/>
            <a:ext cx="2504011" cy="1669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2" name="Picture 14" descr="LESENO POHIŠTVO, FRANC SKODLAR, KRANJ | Info Slovenija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8039" y="4617660"/>
            <a:ext cx="2656567" cy="1546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Suhorobarstvo – Kulturna dediščina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9118" y="252163"/>
            <a:ext cx="2905125" cy="1571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Praznični nakupi v slovenskih mestih | I feel Slovenia"/>
          <p:cNvPicPr>
            <a:picLocks noGrp="1" noChangeAspect="1" noChangeArrowheads="1"/>
          </p:cNvPicPr>
          <p:nvPr>
            <p:ph idx="1"/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9118" y="2208847"/>
            <a:ext cx="2905125" cy="157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10" descr="Tesarstvo Štebe - Masivne lesene hiše - Bruna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pic>
        <p:nvPicPr>
          <p:cNvPr id="2060" name="Picture 12" descr="Lesene hiše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438" y="3898713"/>
            <a:ext cx="3606666" cy="2402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Zvok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809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538"/>
    </mc:Choice>
    <mc:Fallback xmlns="">
      <p:transition spd="slow" advTm="175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ZANIMIVOSTI</a:t>
            </a:r>
            <a:r>
              <a:rPr lang="sl-SI" dirty="0" smtClean="0"/>
              <a:t/>
            </a:r>
            <a:br>
              <a:rPr lang="sl-SI" dirty="0" smtClean="0"/>
            </a:b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1130180" y="5617028"/>
            <a:ext cx="9136038" cy="4823235"/>
          </a:xfrm>
        </p:spPr>
        <p:txBody>
          <a:bodyPr/>
          <a:lstStyle/>
          <a:p>
            <a:r>
              <a:rPr lang="sl-SI" dirty="0" smtClean="0"/>
              <a:t>Največje živo bitje na svetu  ni sinji kit, temveč so to orjaške sekvoje ali mamutovci iz Kalifornije. Največji naj bi tehtal 1030 ton, v višino meri 83 metrov, 1 meter nad tlemi je njegov obseg 24 metrov.</a:t>
            </a:r>
            <a:endParaRPr lang="sl-SI" dirty="0"/>
          </a:p>
        </p:txBody>
      </p:sp>
      <p:pic>
        <p:nvPicPr>
          <p:cNvPr id="5122" name="Picture 2" descr="Divovska sekvoja: General Sherman najstariji živi organizam na ..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370" y="1517360"/>
            <a:ext cx="7241466" cy="4099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Zvok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120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707"/>
    </mc:Choice>
    <mc:Fallback xmlns="">
      <p:transition spd="slow" advTm="337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sz="3200" b="1" dirty="0" smtClean="0"/>
              <a:t>   </a:t>
            </a:r>
            <a:r>
              <a:rPr lang="sl-SI" sz="3200" b="1" dirty="0" smtClean="0">
                <a:solidFill>
                  <a:schemeClr val="accent4">
                    <a:lumMod val="50000"/>
                  </a:schemeClr>
                </a:solidFill>
              </a:rPr>
              <a:t>DREVESA IN GRMI SO LESNATE RASTLINE</a:t>
            </a:r>
            <a:endParaRPr lang="sl-SI" sz="32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677334" y="1402081"/>
            <a:ext cx="8596668" cy="5496486"/>
          </a:xfrm>
        </p:spPr>
        <p:txBody>
          <a:bodyPr/>
          <a:lstStyle/>
          <a:p>
            <a:pPr marL="0" indent="0">
              <a:buNone/>
            </a:pPr>
            <a:r>
              <a:rPr lang="sl-SI" b="1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                                      LESNATE RASTLINE</a:t>
            </a:r>
            <a:endParaRPr lang="sl-SI" dirty="0" smtClean="0"/>
          </a:p>
          <a:p>
            <a:pPr marL="0" indent="0">
              <a:buNone/>
            </a:pPr>
            <a:r>
              <a:rPr lang="sl-SI" b="1" dirty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sl-SI" b="1" dirty="0" smtClean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</a:rPr>
              <a:t>                   </a:t>
            </a:r>
          </a:p>
          <a:p>
            <a:pPr marL="0" indent="0">
              <a:buNone/>
            </a:pPr>
            <a:endParaRPr lang="sl-SI" b="1" dirty="0">
              <a:solidFill>
                <a:schemeClr val="accent5">
                  <a:lumMod val="75000"/>
                </a:schemeClr>
              </a:solidFill>
              <a:latin typeface="Arial Black" panose="020B0A04020102020204" pitchFamily="34" charset="0"/>
            </a:endParaRPr>
          </a:p>
          <a:p>
            <a:pPr marL="0" indent="0">
              <a:buNone/>
            </a:pPr>
            <a:r>
              <a:rPr lang="sl-SI" b="1" dirty="0" smtClean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</a:rPr>
              <a:t>                    GRMI                                           </a:t>
            </a:r>
            <a:r>
              <a:rPr lang="sl-SI" b="1" dirty="0" smtClean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DREVESA</a:t>
            </a:r>
            <a:endParaRPr lang="sl-SI" b="1" dirty="0">
              <a:solidFill>
                <a:schemeClr val="accent2">
                  <a:lumMod val="75000"/>
                </a:schemeClr>
              </a:solidFill>
              <a:latin typeface="Arial Black" panose="020B0A04020102020204" pitchFamily="34" charset="0"/>
            </a:endParaRPr>
          </a:p>
          <a:p>
            <a:pPr marL="0" indent="0">
              <a:buNone/>
            </a:pPr>
            <a:r>
              <a:rPr lang="sl-SI" dirty="0" smtClean="0"/>
              <a:t>   - so veliko manjši od dreves                          - so visoke rastline    </a:t>
            </a:r>
          </a:p>
          <a:p>
            <a:pPr marL="0" indent="0">
              <a:buNone/>
            </a:pPr>
            <a:r>
              <a:rPr lang="sl-SI" dirty="0" smtClean="0"/>
              <a:t>   - imajo več olesenelih stebel,                       - imajo eno olesenelo steblo, ki</a:t>
            </a:r>
            <a:endParaRPr lang="sl-SI" dirty="0"/>
          </a:p>
          <a:p>
            <a:pPr marL="0" indent="0">
              <a:buNone/>
            </a:pPr>
            <a:r>
              <a:rPr lang="sl-SI" dirty="0" smtClean="0"/>
              <a:t>     razraščenih tik nad zemljo                            se imenuje deblo</a:t>
            </a:r>
            <a:endParaRPr lang="sl-SI" dirty="0"/>
          </a:p>
        </p:txBody>
      </p:sp>
      <p:cxnSp>
        <p:nvCxnSpPr>
          <p:cNvPr id="5" name="Raven puščični povezovalnik 4"/>
          <p:cNvCxnSpPr/>
          <p:nvPr/>
        </p:nvCxnSpPr>
        <p:spPr>
          <a:xfrm flipH="1">
            <a:off x="2595154" y="1776549"/>
            <a:ext cx="2133600" cy="7315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Raven puščični povezovalnik 6"/>
          <p:cNvCxnSpPr/>
          <p:nvPr/>
        </p:nvCxnSpPr>
        <p:spPr>
          <a:xfrm>
            <a:off x="4728754" y="1793966"/>
            <a:ext cx="1933303" cy="74022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Fogy tartufi - Drevesa črnega tartuf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398" y="4485276"/>
            <a:ext cx="2181225" cy="2095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ogy tartufi - Drevesa belega tartuf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9324" y="4132907"/>
            <a:ext cx="2057400" cy="2219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Zvok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123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064"/>
    </mc:Choice>
    <mc:Fallback xmlns="">
      <p:transition spd="slow" advTm="380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37996" y="-1341120"/>
            <a:ext cx="8596668" cy="1320800"/>
          </a:xfrm>
        </p:spPr>
        <p:txBody>
          <a:bodyPr/>
          <a:lstStyle/>
          <a:p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677334" y="670560"/>
            <a:ext cx="8596668" cy="6122125"/>
          </a:xfrm>
        </p:spPr>
        <p:txBody>
          <a:bodyPr/>
          <a:lstStyle/>
          <a:p>
            <a:r>
              <a:rPr lang="sl-SI" b="1" dirty="0" smtClean="0">
                <a:solidFill>
                  <a:schemeClr val="accent2">
                    <a:lumMod val="50000"/>
                  </a:schemeClr>
                </a:solidFill>
              </a:rPr>
              <a:t>Najvišje drevo v Sloveniji in morda celo v Evropi je </a:t>
            </a:r>
            <a:r>
              <a:rPr lang="sl-SI" b="1" dirty="0" err="1" smtClean="0">
                <a:solidFill>
                  <a:schemeClr val="accent2">
                    <a:lumMod val="50000"/>
                  </a:schemeClr>
                </a:solidFill>
              </a:rPr>
              <a:t>Sgermova</a:t>
            </a:r>
            <a:r>
              <a:rPr lang="sl-SI" b="1" dirty="0" smtClean="0">
                <a:solidFill>
                  <a:schemeClr val="accent2">
                    <a:lumMod val="50000"/>
                  </a:schemeClr>
                </a:solidFill>
              </a:rPr>
              <a:t> smreka na Pohorju. Visoka je 62 m.</a:t>
            </a:r>
          </a:p>
          <a:p>
            <a:r>
              <a:rPr lang="sl-SI" b="1" dirty="0" err="1" smtClean="0">
                <a:solidFill>
                  <a:srgbClr val="002060"/>
                </a:solidFill>
              </a:rPr>
              <a:t>Najevska</a:t>
            </a:r>
            <a:r>
              <a:rPr lang="sl-SI" b="1" dirty="0" smtClean="0">
                <a:solidFill>
                  <a:srgbClr val="002060"/>
                </a:solidFill>
              </a:rPr>
              <a:t> lipa je naše najdebelejše drevo.  Obseg je 11m.</a:t>
            </a:r>
          </a:p>
          <a:p>
            <a:r>
              <a:rPr lang="sl-SI" b="1" dirty="0" smtClean="0">
                <a:solidFill>
                  <a:schemeClr val="accent3">
                    <a:lumMod val="75000"/>
                  </a:schemeClr>
                </a:solidFill>
              </a:rPr>
              <a:t>Eno najstarejši dreves je macesen v Mali Pišnici.  </a:t>
            </a:r>
          </a:p>
          <a:p>
            <a:pPr marL="0" indent="0">
              <a:buNone/>
            </a:pPr>
            <a:r>
              <a:rPr lang="sl-SI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sl-SI" b="1" dirty="0" smtClean="0">
                <a:solidFill>
                  <a:schemeClr val="accent3">
                    <a:lumMod val="75000"/>
                  </a:schemeClr>
                </a:solidFill>
              </a:rPr>
              <a:t>    Njegovo starost ocenjujejo na 800 do 1000 let.</a:t>
            </a:r>
          </a:p>
          <a:p>
            <a:pPr marL="0" indent="0">
              <a:buNone/>
            </a:pPr>
            <a:endParaRPr lang="sl-SI" i="1" dirty="0"/>
          </a:p>
          <a:p>
            <a:pPr marL="0" indent="0">
              <a:buNone/>
            </a:pPr>
            <a:r>
              <a:rPr lang="sl-SI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    SMREKA RASTE 80 LET,</a:t>
            </a:r>
          </a:p>
          <a:p>
            <a:pPr marL="0" indent="0">
              <a:buNone/>
            </a:pPr>
            <a:r>
              <a:rPr lang="sl-SI" b="1" dirty="0">
                <a:solidFill>
                  <a:srgbClr val="FF0000"/>
                </a:solidFill>
                <a:latin typeface="Arial Black" panose="020B0A04020102020204" pitchFamily="34" charset="0"/>
              </a:rPr>
              <a:t> </a:t>
            </a:r>
            <a:r>
              <a:rPr lang="sl-SI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   ČLOVEK PA JO POSEKA V</a:t>
            </a:r>
          </a:p>
          <a:p>
            <a:pPr marL="0" indent="0">
              <a:buNone/>
            </a:pPr>
            <a:r>
              <a:rPr lang="sl-SI" b="1" dirty="0">
                <a:solidFill>
                  <a:srgbClr val="FF0000"/>
                </a:solidFill>
                <a:latin typeface="Arial Black" panose="020B0A04020102020204" pitchFamily="34" charset="0"/>
              </a:rPr>
              <a:t> </a:t>
            </a:r>
            <a:r>
              <a:rPr lang="sl-SI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   NEKAJ MINUTAH</a:t>
            </a:r>
            <a:r>
              <a:rPr lang="sl-SI" b="1" dirty="0">
                <a:solidFill>
                  <a:srgbClr val="FF0000"/>
                </a:solidFill>
                <a:latin typeface="Arial Black" panose="020B0A04020102020204" pitchFamily="34" charset="0"/>
              </a:rPr>
              <a:t>.</a:t>
            </a:r>
            <a:r>
              <a:rPr lang="sl-SI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                                                </a:t>
            </a:r>
          </a:p>
          <a:p>
            <a:endParaRPr lang="sl-SI" i="1" dirty="0"/>
          </a:p>
          <a:p>
            <a:endParaRPr lang="sl-SI" i="1" dirty="0" smtClean="0"/>
          </a:p>
          <a:p>
            <a:r>
              <a:rPr lang="sl-SI" b="1" i="1" dirty="0" smtClean="0">
                <a:solidFill>
                  <a:srgbClr val="0070C0"/>
                </a:solidFill>
              </a:rPr>
              <a:t>DREVESNA KROŠNJA UMIRI VETER</a:t>
            </a:r>
          </a:p>
          <a:p>
            <a:pPr marL="0" indent="0">
              <a:buNone/>
            </a:pPr>
            <a:r>
              <a:rPr lang="sl-SI" b="1" i="1" dirty="0">
                <a:solidFill>
                  <a:srgbClr val="0070C0"/>
                </a:solidFill>
              </a:rPr>
              <a:t> </a:t>
            </a:r>
            <a:r>
              <a:rPr lang="sl-SI" b="1" i="1" dirty="0" smtClean="0">
                <a:solidFill>
                  <a:srgbClr val="0070C0"/>
                </a:solidFill>
              </a:rPr>
              <a:t>    IN USTVARI VELIKO KISIKA. </a:t>
            </a:r>
          </a:p>
          <a:p>
            <a:pPr marL="0" indent="0">
              <a:buNone/>
            </a:pPr>
            <a:r>
              <a:rPr lang="sl-SI" b="1" i="1" dirty="0">
                <a:solidFill>
                  <a:srgbClr val="0070C0"/>
                </a:solidFill>
              </a:rPr>
              <a:t> </a:t>
            </a:r>
            <a:r>
              <a:rPr lang="sl-SI" b="1" i="1" dirty="0" smtClean="0">
                <a:solidFill>
                  <a:srgbClr val="0070C0"/>
                </a:solidFill>
              </a:rPr>
              <a:t>    DREVO ZNIŽUJE TOPLOTO OKOLICE IN ZADRŽUJE VODO.</a:t>
            </a:r>
          </a:p>
          <a:p>
            <a:pPr marL="0" indent="0">
              <a:buNone/>
            </a:pPr>
            <a:r>
              <a:rPr lang="sl-SI" b="1" i="1" dirty="0">
                <a:solidFill>
                  <a:srgbClr val="0070C0"/>
                </a:solidFill>
              </a:rPr>
              <a:t> </a:t>
            </a:r>
            <a:r>
              <a:rPr lang="sl-SI" b="1" i="1" dirty="0" smtClean="0">
                <a:solidFill>
                  <a:srgbClr val="0070C0"/>
                </a:solidFill>
              </a:rPr>
              <a:t>    GOZD UTIŠA HRUP IN LJUDJE SE V NJEM SPROSTIMO.</a:t>
            </a:r>
          </a:p>
          <a:p>
            <a:pPr marL="0" indent="0">
              <a:buNone/>
            </a:pPr>
            <a:endParaRPr lang="sl-SI" i="1" dirty="0"/>
          </a:p>
          <a:p>
            <a:endParaRPr lang="sl-SI" i="1" dirty="0"/>
          </a:p>
        </p:txBody>
      </p:sp>
      <p:sp>
        <p:nvSpPr>
          <p:cNvPr id="4" name="AutoShape 2" descr="Izjemna dreves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sp>
        <p:nvSpPr>
          <p:cNvPr id="5" name="AutoShape 4" descr="Izjemna drevesa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pic>
        <p:nvPicPr>
          <p:cNvPr id="6150" name="Picture 6" descr="Sgermova smrek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9755" y="211547"/>
            <a:ext cx="2241544" cy="337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Slika 7" descr="Index of /Dogodki/113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5769" y="1652449"/>
            <a:ext cx="1864722" cy="2667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Slika 8" descr="D:\Users\SIO\AppData\Local\Microsoft\Windows\INetCache\Content.MSO\CB74A2B4.tmp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6330" y="2611708"/>
            <a:ext cx="1974041" cy="269181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" name="Raven puščični povezovalnik 6"/>
          <p:cNvCxnSpPr/>
          <p:nvPr/>
        </p:nvCxnSpPr>
        <p:spPr>
          <a:xfrm>
            <a:off x="8325394" y="1001486"/>
            <a:ext cx="1210492" cy="4876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Raven puščični povezovalnik 10"/>
          <p:cNvCxnSpPr/>
          <p:nvPr/>
        </p:nvCxnSpPr>
        <p:spPr>
          <a:xfrm>
            <a:off x="4188823" y="2455817"/>
            <a:ext cx="801188" cy="89698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Raven puščični povezovalnik 13"/>
          <p:cNvCxnSpPr/>
          <p:nvPr/>
        </p:nvCxnSpPr>
        <p:spPr>
          <a:xfrm>
            <a:off x="6148251" y="1652449"/>
            <a:ext cx="896983" cy="53340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" name="Zvok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111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817"/>
    </mc:Choice>
    <mc:Fallback xmlns="">
      <p:transition spd="slow" advTm="618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77334" y="200297"/>
            <a:ext cx="8596668" cy="975360"/>
          </a:xfrm>
        </p:spPr>
        <p:txBody>
          <a:bodyPr/>
          <a:lstStyle/>
          <a:p>
            <a:r>
              <a:rPr lang="sl-SI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MORAM VEDETI</a:t>
            </a:r>
            <a:endParaRPr lang="sl-SI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677334" y="1410789"/>
            <a:ext cx="8596668" cy="4639282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sl-SI" dirty="0" smtClean="0"/>
              <a:t> 1. Rastline, ki imajo trdo, olesenelo steblo imenujemo lesnate rastline.</a:t>
            </a:r>
          </a:p>
          <a:p>
            <a:pPr marL="0" indent="0">
              <a:buNone/>
            </a:pPr>
            <a:r>
              <a:rPr lang="sl-SI" dirty="0" smtClean="0"/>
              <a:t> 2. Lesnate rastline so drevesa in grmi.</a:t>
            </a:r>
          </a:p>
          <a:p>
            <a:pPr marL="0" indent="0">
              <a:buNone/>
            </a:pPr>
            <a:r>
              <a:rPr lang="sl-SI" dirty="0" smtClean="0"/>
              <a:t> 3. Grmi so manjši od dreves in imajo več olesenelih stebel, razraščenih tik nad zemljo.</a:t>
            </a:r>
          </a:p>
          <a:p>
            <a:pPr marL="0" indent="0">
              <a:buNone/>
            </a:pPr>
            <a:r>
              <a:rPr lang="sl-SI" dirty="0"/>
              <a:t> </a:t>
            </a:r>
            <a:r>
              <a:rPr lang="sl-SI" dirty="0" smtClean="0"/>
              <a:t>4. Drevesa so visoke rastline. Imajo eno olesenelo steblo – deblo.</a:t>
            </a:r>
          </a:p>
          <a:p>
            <a:pPr marL="0" indent="0">
              <a:buNone/>
            </a:pPr>
            <a:r>
              <a:rPr lang="sl-SI" dirty="0"/>
              <a:t> </a:t>
            </a:r>
            <a:r>
              <a:rPr lang="sl-SI" dirty="0" smtClean="0"/>
              <a:t>5. Drevesa delimo na iglavce in listavce.</a:t>
            </a:r>
          </a:p>
          <a:p>
            <a:pPr marL="0" indent="0">
              <a:buNone/>
            </a:pPr>
            <a:r>
              <a:rPr lang="sl-SI" dirty="0"/>
              <a:t> </a:t>
            </a:r>
            <a:r>
              <a:rPr lang="sl-SI" dirty="0" smtClean="0"/>
              <a:t> 6. Listavci  so: hrast, bukev, kostanj, lipa, gaber, javor, breza, jelša.</a:t>
            </a:r>
          </a:p>
          <a:p>
            <a:pPr marL="0" indent="0">
              <a:buNone/>
            </a:pPr>
            <a:r>
              <a:rPr lang="sl-SI" dirty="0"/>
              <a:t> </a:t>
            </a:r>
            <a:r>
              <a:rPr lang="sl-SI" dirty="0" smtClean="0"/>
              <a:t> 7. Iglavci so: smreka, bor, macesen, jelka.</a:t>
            </a:r>
          </a:p>
          <a:p>
            <a:pPr marL="0" indent="0">
              <a:buNone/>
            </a:pPr>
            <a:r>
              <a:rPr lang="sl-SI" dirty="0"/>
              <a:t> </a:t>
            </a:r>
            <a:r>
              <a:rPr lang="sl-SI" dirty="0" smtClean="0"/>
              <a:t> 8. Grmi so: leska, šipek, brin, črni trn, brogovita,...</a:t>
            </a:r>
          </a:p>
          <a:p>
            <a:pPr marL="0" indent="0">
              <a:buNone/>
            </a:pPr>
            <a:r>
              <a:rPr lang="sl-SI" dirty="0"/>
              <a:t> </a:t>
            </a:r>
            <a:r>
              <a:rPr lang="sl-SI" dirty="0" smtClean="0"/>
              <a:t> 9. Grmi in drevesa se razlikujejo po lubju, listih, cvetovih, plodovih.</a:t>
            </a:r>
          </a:p>
          <a:p>
            <a:pPr marL="0" indent="0">
              <a:buNone/>
            </a:pPr>
            <a:r>
              <a:rPr lang="sl-SI" dirty="0"/>
              <a:t> </a:t>
            </a:r>
            <a:r>
              <a:rPr lang="sl-SI" dirty="0" smtClean="0"/>
              <a:t> 10. Plodove uporabljamo v prehrani ( marmelada, čaji,…)</a:t>
            </a:r>
          </a:p>
          <a:p>
            <a:pPr marL="0" indent="0">
              <a:buNone/>
            </a:pPr>
            <a:r>
              <a:rPr lang="sl-SI" dirty="0"/>
              <a:t>  </a:t>
            </a:r>
            <a:r>
              <a:rPr lang="sl-SI" dirty="0" smtClean="0"/>
              <a:t> 11.  Les je različno trd. Najbolj trd je hrastov les. </a:t>
            </a:r>
          </a:p>
          <a:p>
            <a:pPr marL="0" indent="0">
              <a:buNone/>
            </a:pPr>
            <a:r>
              <a:rPr lang="sl-SI" dirty="0"/>
              <a:t> </a:t>
            </a:r>
            <a:r>
              <a:rPr lang="sl-SI" dirty="0" smtClean="0"/>
              <a:t>  12. Les uporabljamo  za </a:t>
            </a:r>
            <a:r>
              <a:rPr lang="sl-SI" smtClean="0"/>
              <a:t>izdelavo stavbnega </a:t>
            </a:r>
            <a:r>
              <a:rPr lang="sl-SI" dirty="0" smtClean="0"/>
              <a:t>pohištva, plovil, sodov, parketa, igrač, </a:t>
            </a:r>
          </a:p>
          <a:p>
            <a:pPr marL="0" indent="0">
              <a:buNone/>
            </a:pPr>
            <a:r>
              <a:rPr lang="sl-SI" dirty="0"/>
              <a:t> </a:t>
            </a:r>
            <a:r>
              <a:rPr lang="sl-SI" dirty="0" smtClean="0"/>
              <a:t>        pohištva, igral, hiš, utic,…</a:t>
            </a:r>
          </a:p>
          <a:p>
            <a:pPr marL="0" indent="0">
              <a:buNone/>
            </a:pPr>
            <a:r>
              <a:rPr lang="sl-SI" dirty="0" smtClean="0"/>
              <a:t> </a:t>
            </a:r>
          </a:p>
        </p:txBody>
      </p:sp>
      <p:pic>
        <p:nvPicPr>
          <p:cNvPr id="6" name="Zvok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078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842"/>
    </mc:Choice>
    <mc:Fallback xmlns="">
      <p:transition spd="slow" advTm="848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21759" y="598365"/>
            <a:ext cx="9409123" cy="1406264"/>
          </a:xfrm>
        </p:spPr>
        <p:txBody>
          <a:bodyPr/>
          <a:lstStyle/>
          <a:p>
            <a:r>
              <a:rPr lang="sl-SI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GREMO </a:t>
            </a:r>
            <a:r>
              <a:rPr lang="sl-SI" b="1" smtClean="0">
                <a:solidFill>
                  <a:srgbClr val="FF0000"/>
                </a:solidFill>
                <a:latin typeface="Arial Black" panose="020B0A04020102020204" pitchFamily="34" charset="0"/>
              </a:rPr>
              <a:t>NA DELO</a:t>
            </a:r>
            <a:endParaRPr lang="sl-SI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 smtClean="0"/>
              <a:t>Preberi učno snov v U/118,119,120.</a:t>
            </a:r>
          </a:p>
          <a:p>
            <a:r>
              <a:rPr lang="sl-SI" dirty="0" smtClean="0"/>
              <a:t>V zvezek naredi zapis - Priloga NIT.</a:t>
            </a:r>
          </a:p>
          <a:p>
            <a:r>
              <a:rPr lang="sl-SI" dirty="0" smtClean="0"/>
              <a:t>Igra: Sprehod do babice SDZ/86,87.</a:t>
            </a:r>
            <a:endParaRPr lang="sl-SI" dirty="0"/>
          </a:p>
        </p:txBody>
      </p:sp>
      <p:pic>
        <p:nvPicPr>
          <p:cNvPr id="8194" name="Picture 2" descr="Smejko | Numerologija, astrologij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8286" y="487555"/>
            <a:ext cx="3127557" cy="3190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Zvo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989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348"/>
    </mc:Choice>
    <mc:Fallback xmlns="">
      <p:transition spd="slow" advTm="313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VIRI: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 smtClean="0"/>
              <a:t>Učbenik Radovednih pet NIT 4. razred  </a:t>
            </a:r>
          </a:p>
          <a:p>
            <a:r>
              <a:rPr lang="sl-SI" dirty="0" smtClean="0"/>
              <a:t>Splet</a:t>
            </a:r>
          </a:p>
          <a:p>
            <a:r>
              <a:rPr lang="sl-SI" dirty="0" smtClean="0"/>
              <a:t>Učbenik Raziskujemo gradimo 4. razred</a:t>
            </a:r>
          </a:p>
          <a:p>
            <a:pPr marL="0" indent="0">
              <a:buNone/>
            </a:pPr>
            <a:endParaRPr lang="sl-SI" dirty="0" smtClean="0"/>
          </a:p>
          <a:p>
            <a:endParaRPr lang="sl-SI" dirty="0"/>
          </a:p>
        </p:txBody>
      </p:sp>
      <p:pic>
        <p:nvPicPr>
          <p:cNvPr id="5" name="Zvo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472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38"/>
    </mc:Choice>
    <mc:Fallback xmlns="">
      <p:transition spd="slow" advTm="18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>
                <a:solidFill>
                  <a:schemeClr val="accent5">
                    <a:lumMod val="75000"/>
                  </a:schemeClr>
                </a:solidFill>
              </a:rPr>
              <a:t>GRMI:</a:t>
            </a:r>
            <a:br>
              <a:rPr lang="sl-SI" dirty="0" smtClean="0">
                <a:solidFill>
                  <a:schemeClr val="accent5">
                    <a:lumMod val="75000"/>
                  </a:schemeClr>
                </a:solidFill>
              </a:rPr>
            </a:br>
            <a:endParaRPr lang="sl-SI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 smtClean="0"/>
              <a:t>ŠIPEK</a:t>
            </a:r>
          </a:p>
          <a:p>
            <a:r>
              <a:rPr lang="sl-SI" dirty="0" smtClean="0"/>
              <a:t>LESKA</a:t>
            </a:r>
          </a:p>
          <a:p>
            <a:r>
              <a:rPr lang="sl-SI" dirty="0" smtClean="0"/>
              <a:t>ČRNI TRN</a:t>
            </a:r>
          </a:p>
          <a:p>
            <a:r>
              <a:rPr lang="sl-SI" dirty="0" smtClean="0"/>
              <a:t>BRIN</a:t>
            </a:r>
          </a:p>
          <a:p>
            <a:r>
              <a:rPr lang="sl-SI" dirty="0" smtClean="0"/>
              <a:t>ČRNI BEZEG</a:t>
            </a:r>
          </a:p>
          <a:p>
            <a:r>
              <a:rPr lang="sl-SI" dirty="0" smtClean="0"/>
              <a:t>RDEČI DREN</a:t>
            </a:r>
          </a:p>
          <a:p>
            <a:r>
              <a:rPr lang="sl-SI" dirty="0" smtClean="0"/>
              <a:t>BROGOVITA</a:t>
            </a:r>
          </a:p>
          <a:p>
            <a:r>
              <a:rPr lang="sl-SI" dirty="0" smtClean="0"/>
              <a:t>ROBIDA</a:t>
            </a:r>
          </a:p>
          <a:p>
            <a:endParaRPr lang="sl-SI" dirty="0"/>
          </a:p>
        </p:txBody>
      </p:sp>
      <p:pic>
        <p:nvPicPr>
          <p:cNvPr id="4" name="Picture 2" descr="Šipe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1647" y="170781"/>
            <a:ext cx="1634589" cy="1249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ŠIPEK - Vizita.s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5365" y="271134"/>
            <a:ext cx="2386560" cy="1149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" descr="Navadna leska / Zelišča v črki L | Koristne informacije in nasveti ...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957" y="1650779"/>
            <a:ext cx="2007567" cy="1505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2" descr="Navadna leska - Corylus avellana - Flora Express spletna trgovin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7685" y="1621743"/>
            <a:ext cx="1494951" cy="1494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Slika 7" descr="Zdravilne rastline -BEZEG - mojpogled.com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2147" y="404586"/>
            <a:ext cx="1778711" cy="152581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Slika 8" descr="D:\Users\SIO\AppData\Local\Microsoft\Windows\INetCache\Content.MSO\5F6CDE7A.tmp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8288" y="2142994"/>
            <a:ext cx="1809750" cy="10134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14" descr="Blackthorn : buy Blackthorn / Prunus spinosa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7165" y="3365282"/>
            <a:ext cx="1471386" cy="1471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8" descr="Bumper year for sloe berries thanks to the bad weather | Daily ...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1915" y="3386643"/>
            <a:ext cx="1840721" cy="1225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0" descr="Brin, navadni (Juniperus communis) / Pomurske lekarne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0706" y="4997059"/>
            <a:ext cx="2862122" cy="1646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8" descr="Viburnum opulus 'Compactum' (Navadna brogovita)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7751" y="4940398"/>
            <a:ext cx="1795022" cy="1795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2" descr="Rdeči plodovi | Gore-ljudje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2254" y="5031321"/>
            <a:ext cx="1639342" cy="1227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Pravokotnik 14"/>
          <p:cNvSpPr/>
          <p:nvPr/>
        </p:nvSpPr>
        <p:spPr>
          <a:xfrm>
            <a:off x="9401502" y="3708400"/>
            <a:ext cx="2299431" cy="55033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dirty="0" smtClean="0"/>
              <a:t>SOCVETJE</a:t>
            </a:r>
            <a:endParaRPr lang="sl-SI" dirty="0"/>
          </a:p>
        </p:txBody>
      </p:sp>
      <p:sp>
        <p:nvSpPr>
          <p:cNvPr id="16" name="Pravokotnik 15"/>
          <p:cNvSpPr/>
          <p:nvPr/>
        </p:nvSpPr>
        <p:spPr>
          <a:xfrm>
            <a:off x="9401502" y="4741386"/>
            <a:ext cx="2229304" cy="57986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dirty="0" smtClean="0"/>
              <a:t>SOPLODJE</a:t>
            </a:r>
            <a:endParaRPr lang="sl-SI" dirty="0"/>
          </a:p>
        </p:txBody>
      </p:sp>
      <p:cxnSp>
        <p:nvCxnSpPr>
          <p:cNvPr id="18" name="Raven puščični povezovalnik 17"/>
          <p:cNvCxnSpPr/>
          <p:nvPr/>
        </p:nvCxnSpPr>
        <p:spPr>
          <a:xfrm flipH="1" flipV="1">
            <a:off x="9323245" y="2802467"/>
            <a:ext cx="591222" cy="11006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Raven puščični povezovalnik 19"/>
          <p:cNvCxnSpPr/>
          <p:nvPr/>
        </p:nvCxnSpPr>
        <p:spPr>
          <a:xfrm flipH="1">
            <a:off x="8425553" y="5139267"/>
            <a:ext cx="1488914" cy="6811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1" name="Zvok 2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465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711"/>
    </mc:Choice>
    <mc:Fallback xmlns="">
      <p:transition spd="slow" advTm="357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4" name="Picture 12" descr="http://erboteca.altervista.org/piante_r/rosa_canina_file/rosa_canina.gif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657" y="1432427"/>
            <a:ext cx="3895463" cy="528454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  <p:pic>
        <p:nvPicPr>
          <p:cNvPr id="5" name="Picture 2" descr="http://school.phillipmartin.info/school_student2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564163" y="3055535"/>
            <a:ext cx="3248439" cy="3579912"/>
          </a:xfrm>
          <a:prstGeom prst="rect">
            <a:avLst/>
          </a:prstGeom>
          <a:noFill/>
        </p:spPr>
      </p:pic>
      <p:sp>
        <p:nvSpPr>
          <p:cNvPr id="6" name="Ovalni oblaček 5"/>
          <p:cNvSpPr/>
          <p:nvPr/>
        </p:nvSpPr>
        <p:spPr>
          <a:xfrm>
            <a:off x="5486400" y="2290354"/>
            <a:ext cx="3857897" cy="1784345"/>
          </a:xfrm>
          <a:prstGeom prst="wedgeEllipseCallout">
            <a:avLst>
              <a:gd name="adj1" fmla="val 71492"/>
              <a:gd name="adj2" fmla="val 48346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dirty="0" smtClean="0"/>
              <a:t>ŠIPEK VSEBUJE VELIKO VITAMINA C, ZATO SI BOM IZ NJEGA PRIPRAVIL ČAJ.</a:t>
            </a:r>
            <a:endParaRPr lang="sl-SI" dirty="0"/>
          </a:p>
        </p:txBody>
      </p:sp>
      <p:sp>
        <p:nvSpPr>
          <p:cNvPr id="7" name="Pravokotnik 6"/>
          <p:cNvSpPr/>
          <p:nvPr/>
        </p:nvSpPr>
        <p:spPr>
          <a:xfrm>
            <a:off x="3500846" y="296091"/>
            <a:ext cx="3065417" cy="67056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2800" b="1" dirty="0" smtClean="0">
                <a:solidFill>
                  <a:schemeClr val="tx1"/>
                </a:solidFill>
              </a:rPr>
              <a:t>ŠIPEK</a:t>
            </a:r>
            <a:endParaRPr lang="sl-SI" sz="2800" b="1" dirty="0">
              <a:solidFill>
                <a:schemeClr val="tx1"/>
              </a:solidFill>
            </a:endParaRPr>
          </a:p>
        </p:txBody>
      </p:sp>
      <p:pic>
        <p:nvPicPr>
          <p:cNvPr id="10" name="Zvok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615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958"/>
    </mc:Choice>
    <mc:Fallback xmlns="">
      <p:transition spd="slow" advTm="189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4" name="Picture 12" descr="http://www.ledinek.com/images/album/Knjiga/Navadna-leska.gif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90495" y="2726576"/>
            <a:ext cx="3805726" cy="365680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  <p:sp>
        <p:nvSpPr>
          <p:cNvPr id="5" name="Pravokotnik 4"/>
          <p:cNvSpPr/>
          <p:nvPr/>
        </p:nvSpPr>
        <p:spPr>
          <a:xfrm>
            <a:off x="1297577" y="801189"/>
            <a:ext cx="2499360" cy="7402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2800" dirty="0" smtClean="0">
                <a:solidFill>
                  <a:schemeClr val="tx1"/>
                </a:solidFill>
              </a:rPr>
              <a:t>LESKA</a:t>
            </a:r>
            <a:endParaRPr lang="sl-SI" sz="2800" dirty="0">
              <a:solidFill>
                <a:schemeClr val="tx1"/>
              </a:solidFill>
            </a:endParaRPr>
          </a:p>
        </p:txBody>
      </p:sp>
      <p:pic>
        <p:nvPicPr>
          <p:cNvPr id="6" name="Picture 2" descr="http://school.phillipmartin.info/school_student2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2439" y="2959998"/>
            <a:ext cx="3384376" cy="3614131"/>
          </a:xfrm>
          <a:prstGeom prst="rect">
            <a:avLst/>
          </a:prstGeom>
          <a:noFill/>
        </p:spPr>
      </p:pic>
      <p:sp>
        <p:nvSpPr>
          <p:cNvPr id="7" name="Ovalni oblaček 6"/>
          <p:cNvSpPr/>
          <p:nvPr/>
        </p:nvSpPr>
        <p:spPr>
          <a:xfrm>
            <a:off x="3622766" y="2351314"/>
            <a:ext cx="3457303" cy="1471749"/>
          </a:xfrm>
          <a:prstGeom prst="wedgeEllipseCallout">
            <a:avLst>
              <a:gd name="adj1" fmla="val -91593"/>
              <a:gd name="adj2" fmla="val 46090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dirty="0" smtClean="0"/>
              <a:t>MMMM, LEŠNIKI V ČOKOLADI, V POTICI ALI KAR TAKO…</a:t>
            </a:r>
            <a:endParaRPr lang="sl-SI" dirty="0"/>
          </a:p>
        </p:txBody>
      </p:sp>
      <p:pic>
        <p:nvPicPr>
          <p:cNvPr id="8" name="Zvok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714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639"/>
    </mc:Choice>
    <mc:Fallback xmlns="">
      <p:transition spd="slow" advTm="156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4" name="Picture 2" descr="http://www.ledinek.com/images/album/Knjiga/Crni-bezeg.gif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58148" y="1270000"/>
            <a:ext cx="4336868" cy="548317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  <p:pic>
        <p:nvPicPr>
          <p:cNvPr id="5" name="Picture 6" descr="http://school.phillipmartin.info/school_student2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20118" y="3840480"/>
            <a:ext cx="2951287" cy="3034937"/>
          </a:xfrm>
          <a:prstGeom prst="rect">
            <a:avLst/>
          </a:prstGeom>
          <a:noFill/>
        </p:spPr>
      </p:pic>
      <p:sp>
        <p:nvSpPr>
          <p:cNvPr id="6" name="Pravokotnik 5"/>
          <p:cNvSpPr/>
          <p:nvPr/>
        </p:nvSpPr>
        <p:spPr>
          <a:xfrm>
            <a:off x="1220119" y="590731"/>
            <a:ext cx="3265714" cy="7924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2800" b="1" dirty="0" smtClean="0">
                <a:solidFill>
                  <a:schemeClr val="tx1"/>
                </a:solidFill>
              </a:rPr>
              <a:t>ČRNI BEZEG</a:t>
            </a:r>
            <a:endParaRPr lang="sl-SI" sz="2800" b="1" dirty="0">
              <a:solidFill>
                <a:schemeClr val="tx1"/>
              </a:solidFill>
            </a:endParaRPr>
          </a:p>
        </p:txBody>
      </p:sp>
      <p:sp>
        <p:nvSpPr>
          <p:cNvPr id="7" name="Ovalni oblaček 6"/>
          <p:cNvSpPr/>
          <p:nvPr/>
        </p:nvSpPr>
        <p:spPr>
          <a:xfrm>
            <a:off x="2852976" y="2081350"/>
            <a:ext cx="3492137" cy="2098764"/>
          </a:xfrm>
          <a:prstGeom prst="wedgeEllipseCallout">
            <a:avLst>
              <a:gd name="adj1" fmla="val -49672"/>
              <a:gd name="adj2" fmla="val 73302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dirty="0" smtClean="0"/>
              <a:t>S ŠABESO SI LAJŠAMO VROČE POLETNI DNI. POZIMI PA SI IZ POSUŠENEGA CVETJA SKUHAMO ČAJČKE ZOPER PREHLAD.</a:t>
            </a:r>
            <a:endParaRPr lang="sl-SI" dirty="0"/>
          </a:p>
        </p:txBody>
      </p:sp>
      <p:pic>
        <p:nvPicPr>
          <p:cNvPr id="8" name="Zvok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587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650"/>
    </mc:Choice>
    <mc:Fallback xmlns="">
      <p:transition spd="slow" advTm="256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939800"/>
          </a:xfrm>
        </p:spPr>
        <p:txBody>
          <a:bodyPr>
            <a:normAutofit/>
          </a:bodyPr>
          <a:lstStyle/>
          <a:p>
            <a:r>
              <a:rPr lang="sl-SI" sz="4000" b="1" dirty="0" smtClean="0">
                <a:latin typeface="Arial Black" panose="020B0A04020102020204" pitchFamily="34" charset="0"/>
              </a:rPr>
              <a:t>               DREVESA</a:t>
            </a:r>
            <a:endParaRPr lang="sl-SI" sz="4000" b="1" dirty="0">
              <a:latin typeface="Arial Black" panose="020B0A04020102020204" pitchFamily="34" charset="0"/>
            </a:endParaRP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677334" y="1735667"/>
            <a:ext cx="8596668" cy="4305696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sl-SI" sz="3600" b="1" dirty="0" smtClean="0">
                <a:solidFill>
                  <a:schemeClr val="accent4">
                    <a:lumMod val="50000"/>
                  </a:schemeClr>
                </a:solidFill>
                <a:latin typeface="Arial Black" panose="020B0A04020102020204" pitchFamily="34" charset="0"/>
              </a:rPr>
              <a:t>        </a:t>
            </a:r>
            <a:r>
              <a:rPr lang="sl-SI" sz="3500" b="1" dirty="0" smtClean="0">
                <a:solidFill>
                  <a:srgbClr val="00B050"/>
                </a:solidFill>
                <a:latin typeface="Arial Black" panose="020B0A04020102020204" pitchFamily="34" charset="0"/>
              </a:rPr>
              <a:t>LISTAVCI                           IGLAVCI </a:t>
            </a:r>
          </a:p>
          <a:p>
            <a:pPr marL="0" indent="0">
              <a:buNone/>
            </a:pPr>
            <a:endParaRPr lang="sl-SI" sz="3500" b="1" dirty="0">
              <a:solidFill>
                <a:srgbClr val="00B050"/>
              </a:solidFill>
              <a:latin typeface="Arial Black" panose="020B0A04020102020204" pitchFamily="34" charset="0"/>
            </a:endParaRPr>
          </a:p>
          <a:p>
            <a:pPr marL="0" indent="0">
              <a:buNone/>
            </a:pPr>
            <a:r>
              <a:rPr lang="sl-SI" sz="2400" b="1" dirty="0" smtClean="0">
                <a:solidFill>
                  <a:schemeClr val="accent4">
                    <a:lumMod val="50000"/>
                  </a:schemeClr>
                </a:solidFill>
                <a:latin typeface="Arial Black" panose="020B0A04020102020204" pitchFamily="34" charset="0"/>
              </a:rPr>
              <a:t>              HRAST                                                SMREKA</a:t>
            </a:r>
          </a:p>
          <a:p>
            <a:pPr marL="0" indent="0">
              <a:buNone/>
            </a:pPr>
            <a:r>
              <a:rPr lang="sl-SI" sz="2400" b="1" dirty="0" smtClean="0">
                <a:solidFill>
                  <a:schemeClr val="accent4">
                    <a:lumMod val="50000"/>
                  </a:schemeClr>
                </a:solidFill>
                <a:latin typeface="Arial Black" panose="020B0A04020102020204" pitchFamily="34" charset="0"/>
              </a:rPr>
              <a:t>              BUKEV                                                JELKA</a:t>
            </a:r>
          </a:p>
          <a:p>
            <a:pPr marL="0" indent="0">
              <a:buNone/>
            </a:pPr>
            <a:r>
              <a:rPr lang="sl-SI" sz="2400" b="1" dirty="0">
                <a:solidFill>
                  <a:schemeClr val="accent4">
                    <a:lumMod val="50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sl-SI" sz="2400" b="1" dirty="0" smtClean="0">
                <a:solidFill>
                  <a:schemeClr val="accent4">
                    <a:lumMod val="50000"/>
                  </a:schemeClr>
                </a:solidFill>
                <a:latin typeface="Arial Black" panose="020B0A04020102020204" pitchFamily="34" charset="0"/>
              </a:rPr>
              <a:t>             KOSTANJ                                            BOR                                          </a:t>
            </a:r>
          </a:p>
          <a:p>
            <a:pPr marL="0" indent="0">
              <a:buNone/>
            </a:pPr>
            <a:r>
              <a:rPr lang="sl-SI" sz="2400" b="1" dirty="0" smtClean="0">
                <a:solidFill>
                  <a:schemeClr val="accent4">
                    <a:lumMod val="50000"/>
                  </a:schemeClr>
                </a:solidFill>
                <a:latin typeface="Arial Black" panose="020B0A04020102020204" pitchFamily="34" charset="0"/>
              </a:rPr>
              <a:t>              BREZA                                                 MACESEN                               </a:t>
            </a:r>
          </a:p>
          <a:p>
            <a:pPr marL="0" indent="0">
              <a:buNone/>
            </a:pPr>
            <a:r>
              <a:rPr lang="sl-SI" sz="2400" b="1" dirty="0" smtClean="0">
                <a:solidFill>
                  <a:schemeClr val="accent4">
                    <a:lumMod val="50000"/>
                  </a:schemeClr>
                </a:solidFill>
                <a:latin typeface="Arial Black" panose="020B0A04020102020204" pitchFamily="34" charset="0"/>
              </a:rPr>
              <a:t>              GABER</a:t>
            </a:r>
          </a:p>
          <a:p>
            <a:pPr marL="0" indent="0">
              <a:buNone/>
            </a:pPr>
            <a:r>
              <a:rPr lang="sl-SI" sz="2400" b="1" dirty="0" smtClean="0">
                <a:solidFill>
                  <a:schemeClr val="accent4">
                    <a:lumMod val="50000"/>
                  </a:schemeClr>
                </a:solidFill>
                <a:latin typeface="Arial Black" panose="020B0A04020102020204" pitchFamily="34" charset="0"/>
              </a:rPr>
              <a:t>              LIPA</a:t>
            </a:r>
          </a:p>
          <a:p>
            <a:pPr marL="0" indent="0">
              <a:buNone/>
            </a:pPr>
            <a:r>
              <a:rPr lang="sl-SI" sz="2400" b="1" dirty="0" smtClean="0">
                <a:solidFill>
                  <a:schemeClr val="accent4">
                    <a:lumMod val="50000"/>
                  </a:schemeClr>
                </a:solidFill>
                <a:latin typeface="Arial Black" panose="020B0A04020102020204" pitchFamily="34" charset="0"/>
              </a:rPr>
              <a:t>              JELŠA</a:t>
            </a:r>
          </a:p>
          <a:p>
            <a:pPr marL="0" indent="0">
              <a:buNone/>
            </a:pPr>
            <a:r>
              <a:rPr lang="sl-SI" sz="2400" b="1" dirty="0">
                <a:solidFill>
                  <a:schemeClr val="accent4">
                    <a:lumMod val="50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sl-SI" sz="2400" b="1" dirty="0" smtClean="0">
                <a:solidFill>
                  <a:schemeClr val="accent4">
                    <a:lumMod val="50000"/>
                  </a:schemeClr>
                </a:solidFill>
                <a:latin typeface="Arial Black" panose="020B0A04020102020204" pitchFamily="34" charset="0"/>
              </a:rPr>
              <a:t>             JAVOR</a:t>
            </a:r>
          </a:p>
          <a:p>
            <a:pPr marL="0" indent="0">
              <a:buNone/>
            </a:pPr>
            <a:r>
              <a:rPr lang="sl-SI" sz="2400" b="1" dirty="0" smtClean="0">
                <a:solidFill>
                  <a:schemeClr val="accent4">
                    <a:lumMod val="50000"/>
                  </a:schemeClr>
                </a:solidFill>
                <a:latin typeface="Arial Black" panose="020B0A04020102020204" pitchFamily="34" charset="0"/>
              </a:rPr>
              <a:t>              JESEN</a:t>
            </a:r>
          </a:p>
          <a:p>
            <a:pPr marL="0" indent="0">
              <a:buNone/>
            </a:pPr>
            <a:r>
              <a:rPr lang="sl-SI" sz="3600" b="1" dirty="0" smtClean="0">
                <a:solidFill>
                  <a:schemeClr val="accent4">
                    <a:lumMod val="50000"/>
                  </a:schemeClr>
                </a:solidFill>
                <a:latin typeface="Arial Black" panose="020B0A04020102020204" pitchFamily="34" charset="0"/>
              </a:rPr>
              <a:t>                                          </a:t>
            </a:r>
            <a:endParaRPr lang="sl-SI" sz="3600" b="1" dirty="0">
              <a:solidFill>
                <a:schemeClr val="accent4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cxnSp>
        <p:nvCxnSpPr>
          <p:cNvPr id="5" name="Raven puščični povezovalnik 4"/>
          <p:cNvCxnSpPr/>
          <p:nvPr/>
        </p:nvCxnSpPr>
        <p:spPr>
          <a:xfrm flipH="1">
            <a:off x="3090333" y="1236133"/>
            <a:ext cx="1481667" cy="4148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Raven puščični povezovalnik 6"/>
          <p:cNvCxnSpPr/>
          <p:nvPr/>
        </p:nvCxnSpPr>
        <p:spPr>
          <a:xfrm>
            <a:off x="4656667" y="1236133"/>
            <a:ext cx="1540933" cy="3894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6" name="Zvok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  <p:sp>
        <p:nvSpPr>
          <p:cNvPr id="4" name="AutoShape 2" descr="Les | EKO kvi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pic>
        <p:nvPicPr>
          <p:cNvPr id="1032" name="Picture 8" descr="Forum - Igrca.....: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3692" y="2431415"/>
            <a:ext cx="1885950" cy="242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Obična smreka (Picea abies)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1666" y="2577737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9513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481"/>
    </mc:Choice>
    <mc:Fallback xmlns="">
      <p:transition spd="slow" advTm="254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4" name="Picture 2" descr="http://www2.arnes.si/~evelik1/les/lesovi/d_hrast_dob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8758" y="2063932"/>
            <a:ext cx="5428911" cy="446786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  <p:pic>
        <p:nvPicPr>
          <p:cNvPr id="5" name="Picture 2" descr="http://school.phillipmartin.info/school_student2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19460" y="2913490"/>
            <a:ext cx="3283274" cy="3618304"/>
          </a:xfrm>
          <a:prstGeom prst="rect">
            <a:avLst/>
          </a:prstGeom>
          <a:noFill/>
        </p:spPr>
      </p:pic>
      <p:pic>
        <p:nvPicPr>
          <p:cNvPr id="6" name="Picture 2" descr="http://www2.arnes.si/~evelik1/les/lesovi/hrast_radialni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78669" y="4143203"/>
            <a:ext cx="2495333" cy="91641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  <p:pic>
        <p:nvPicPr>
          <p:cNvPr id="7" name="Picture 4" descr="http://0.tqn.com/d/webclipart/1/0/G/D/nuts1.g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86388" y="5310866"/>
            <a:ext cx="1866145" cy="1354460"/>
          </a:xfrm>
          <a:prstGeom prst="rect">
            <a:avLst/>
          </a:prstGeom>
          <a:noFill/>
        </p:spPr>
      </p:pic>
      <p:sp>
        <p:nvSpPr>
          <p:cNvPr id="8" name="Ovalni oblaček 7"/>
          <p:cNvSpPr/>
          <p:nvPr/>
        </p:nvSpPr>
        <p:spPr>
          <a:xfrm>
            <a:off x="8351520" y="1934723"/>
            <a:ext cx="3840480" cy="1753235"/>
          </a:xfrm>
          <a:prstGeom prst="wedgeEllipseCallout">
            <a:avLst>
              <a:gd name="adj1" fmla="val -58433"/>
              <a:gd name="adj2" fmla="val 66970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dirty="0" smtClean="0"/>
              <a:t>PRI NAS DOMA HODIMO PO HRASTOVIH STOPNICAH, VLAK PA VOZI PREKO ŽELEZNIŠKIH PRAGOV.</a:t>
            </a:r>
            <a:endParaRPr lang="sl-SI" dirty="0"/>
          </a:p>
        </p:txBody>
      </p:sp>
      <p:sp>
        <p:nvSpPr>
          <p:cNvPr id="9" name="Pravokotnik 8"/>
          <p:cNvSpPr/>
          <p:nvPr/>
        </p:nvSpPr>
        <p:spPr>
          <a:xfrm>
            <a:off x="4014651" y="605277"/>
            <a:ext cx="2534194" cy="7663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3600" b="1" dirty="0" smtClean="0">
                <a:solidFill>
                  <a:schemeClr val="accent4">
                    <a:lumMod val="50000"/>
                  </a:schemeClr>
                </a:solidFill>
                <a:latin typeface="Arial Black" panose="020B0A04020102020204" pitchFamily="34" charset="0"/>
              </a:rPr>
              <a:t>HRAST</a:t>
            </a:r>
            <a:endParaRPr lang="sl-SI" sz="3600" b="1" dirty="0">
              <a:solidFill>
                <a:schemeClr val="accent4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10" name="Paralelogram 9"/>
          <p:cNvSpPr/>
          <p:nvPr/>
        </p:nvSpPr>
        <p:spPr>
          <a:xfrm>
            <a:off x="1140823" y="1549385"/>
            <a:ext cx="1982390" cy="381015"/>
          </a:xfrm>
          <a:prstGeom prst="parallelogram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2000" dirty="0" smtClean="0">
                <a:solidFill>
                  <a:schemeClr val="tx1"/>
                </a:solidFill>
              </a:rPr>
              <a:t>ŽELOD</a:t>
            </a:r>
            <a:endParaRPr lang="sl-SI" sz="2000" dirty="0">
              <a:solidFill>
                <a:schemeClr val="tx1"/>
              </a:solidFill>
            </a:endParaRPr>
          </a:p>
        </p:txBody>
      </p:sp>
      <p:cxnSp>
        <p:nvCxnSpPr>
          <p:cNvPr id="12" name="Raven puščični povezovalnik 11"/>
          <p:cNvCxnSpPr/>
          <p:nvPr/>
        </p:nvCxnSpPr>
        <p:spPr>
          <a:xfrm flipH="1">
            <a:off x="1402080" y="1930400"/>
            <a:ext cx="191589" cy="11611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1" name="Zvok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932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498"/>
    </mc:Choice>
    <mc:Fallback xmlns="">
      <p:transition spd="slow" advTm="254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4" name="Picture 2" descr="http://www2.arnes.si/~evelik1/les/lesovi/d_bukev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03139" y="1727785"/>
            <a:ext cx="4714758" cy="452496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  <p:pic>
        <p:nvPicPr>
          <p:cNvPr id="5" name="Picture 2" descr="http://school.phillipmartin.info/school_student2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33600" y="2948949"/>
            <a:ext cx="3494857" cy="3851477"/>
          </a:xfrm>
          <a:prstGeom prst="rect">
            <a:avLst/>
          </a:prstGeom>
          <a:noFill/>
        </p:spPr>
      </p:pic>
      <p:sp>
        <p:nvSpPr>
          <p:cNvPr id="7" name="Pravokotnik 6"/>
          <p:cNvSpPr/>
          <p:nvPr/>
        </p:nvSpPr>
        <p:spPr>
          <a:xfrm>
            <a:off x="1033600" y="-45719"/>
            <a:ext cx="54971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8" name="Pravokotnik 7"/>
          <p:cNvSpPr/>
          <p:nvPr/>
        </p:nvSpPr>
        <p:spPr>
          <a:xfrm>
            <a:off x="3596639" y="609600"/>
            <a:ext cx="3076601" cy="7872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2800" b="1" dirty="0" smtClean="0">
                <a:solidFill>
                  <a:schemeClr val="accent4">
                    <a:lumMod val="50000"/>
                  </a:schemeClr>
                </a:solidFill>
                <a:latin typeface="Arial Black" panose="020B0A04020102020204" pitchFamily="34" charset="0"/>
              </a:rPr>
              <a:t>BUKEV</a:t>
            </a:r>
            <a:endParaRPr lang="sl-SI" sz="2800" b="1" dirty="0">
              <a:solidFill>
                <a:schemeClr val="accent4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Ovalni oblaček 8"/>
          <p:cNvSpPr/>
          <p:nvPr/>
        </p:nvSpPr>
        <p:spPr>
          <a:xfrm>
            <a:off x="2917371" y="2087182"/>
            <a:ext cx="3885768" cy="1525037"/>
          </a:xfrm>
          <a:prstGeom prst="wedgeEllipseCallout">
            <a:avLst>
              <a:gd name="adj1" fmla="val -52757"/>
              <a:gd name="adj2" fmla="val 72208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b="1" dirty="0" smtClean="0">
                <a:latin typeface="Arial Black" panose="020B0A04020102020204" pitchFamily="34" charset="0"/>
              </a:rPr>
              <a:t>IZ BUKOVEGA LESA IZDELUJEJO IGRAČE.</a:t>
            </a:r>
            <a:endParaRPr lang="sl-SI" b="1" dirty="0">
              <a:latin typeface="Arial Black" panose="020B0A04020102020204" pitchFamily="34" charset="0"/>
            </a:endParaRPr>
          </a:p>
        </p:txBody>
      </p:sp>
      <p:pic>
        <p:nvPicPr>
          <p:cNvPr id="2050" name="Picture 2" descr="Bukev - Mizarstvo Hrovat - Lesena vrtna oprem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2412" y="4284136"/>
            <a:ext cx="2739118" cy="1181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Paralelogram 9"/>
          <p:cNvSpPr/>
          <p:nvPr/>
        </p:nvSpPr>
        <p:spPr>
          <a:xfrm>
            <a:off x="9805851" y="975360"/>
            <a:ext cx="2029098" cy="421499"/>
          </a:xfrm>
          <a:prstGeom prst="parallelogram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dirty="0" smtClean="0"/>
              <a:t>ŽIR</a:t>
            </a:r>
            <a:endParaRPr lang="sl-SI" dirty="0"/>
          </a:p>
        </p:txBody>
      </p:sp>
      <p:cxnSp>
        <p:nvCxnSpPr>
          <p:cNvPr id="6" name="Raven puščični povezovalnik 5"/>
          <p:cNvCxnSpPr/>
          <p:nvPr/>
        </p:nvCxnSpPr>
        <p:spPr>
          <a:xfrm flipH="1">
            <a:off x="11094720" y="1297577"/>
            <a:ext cx="43543" cy="71410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1" name="Zvok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957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533"/>
    </mc:Choice>
    <mc:Fallback xmlns="">
      <p:transition spd="slow" advTm="215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Gladko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390</TotalTime>
  <Words>647</Words>
  <Application>Microsoft Office PowerPoint</Application>
  <PresentationFormat>Širokozaslonsko</PresentationFormat>
  <Paragraphs>113</Paragraphs>
  <Slides>23</Slides>
  <Notes>0</Notes>
  <HiddenSlides>0</HiddenSlides>
  <MMClips>23</MMClips>
  <ScaleCrop>false</ScaleCrop>
  <HeadingPairs>
    <vt:vector size="6" baseType="variant">
      <vt:variant>
        <vt:lpstr>Uporabljene pisave</vt:lpstr>
      </vt:variant>
      <vt:variant>
        <vt:i4>4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23</vt:i4>
      </vt:variant>
    </vt:vector>
  </HeadingPairs>
  <TitlesOfParts>
    <vt:vector size="28" baseType="lpstr">
      <vt:lpstr>Arial</vt:lpstr>
      <vt:lpstr>Arial Black</vt:lpstr>
      <vt:lpstr>Trebuchet MS</vt:lpstr>
      <vt:lpstr>Wingdings 3</vt:lpstr>
      <vt:lpstr>Gladko</vt:lpstr>
      <vt:lpstr>LESNATE RASTLINE </vt:lpstr>
      <vt:lpstr>   DREVESA IN GRMI SO LESNATE RASTLINE</vt:lpstr>
      <vt:lpstr>GRMI: </vt:lpstr>
      <vt:lpstr>PowerPointova predstavitev</vt:lpstr>
      <vt:lpstr>PowerPointova predstavitev</vt:lpstr>
      <vt:lpstr>PowerPointova predstavitev</vt:lpstr>
      <vt:lpstr>               DREVESA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DREVESA IN GRMI SE RAZLIKUJEJO PO: </vt:lpstr>
      <vt:lpstr>PREREZ DEBLA  1.                                  2.</vt:lpstr>
      <vt:lpstr>PowerPointova predstavitev</vt:lpstr>
      <vt:lpstr>ZANIMIVOSTI </vt:lpstr>
      <vt:lpstr>PowerPointova predstavitev</vt:lpstr>
      <vt:lpstr>MORAM VEDETI</vt:lpstr>
      <vt:lpstr>GREMO NA DELO</vt:lpstr>
      <vt:lpstr>VIRI: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DREVESA IN GRMI</dc:title>
  <dc:creator>SIO</dc:creator>
  <cp:lastModifiedBy>SIO</cp:lastModifiedBy>
  <cp:revision>40</cp:revision>
  <dcterms:created xsi:type="dcterms:W3CDTF">2020-05-21T16:40:25Z</dcterms:created>
  <dcterms:modified xsi:type="dcterms:W3CDTF">2020-05-25T19:24:59Z</dcterms:modified>
</cp:coreProperties>
</file>