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2" r:id="rId4"/>
    <p:sldId id="261" r:id="rId5"/>
    <p:sldId id="259" r:id="rId6"/>
    <p:sldId id="264" r:id="rId7"/>
    <p:sldId id="267" r:id="rId8"/>
    <p:sldId id="266" r:id="rId9"/>
    <p:sldId id="265" r:id="rId10"/>
    <p:sldId id="272" r:id="rId11"/>
    <p:sldId id="271" r:id="rId12"/>
    <p:sldId id="277" r:id="rId13"/>
    <p:sldId id="276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A06CA"/>
    <a:srgbClr val="993366"/>
    <a:srgbClr val="9E5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309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805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226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852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096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759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4843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2811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524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107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149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918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844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526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19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557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738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AFF9F-FA8F-4510-A47A-33172617C244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8A055-6A62-4BBF-9DEF-13D2DFD6425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473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rteczuzemberk.si/spoznavamo-delo-cebelarja/" TargetMode="External"/><Relationship Id="rId3" Type="http://schemas.openxmlformats.org/officeDocument/2006/relationships/audio" Target="../media/media11.m4a"/><Relationship Id="rId7" Type="http://schemas.openxmlformats.org/officeDocument/2006/relationships/hyperlink" Target="http://dobranovica.si/omejena-uporaba-pesticidov-za-ohranitev-cebel/satje-cebele/" TargetMode="External"/><Relationship Id="rId2" Type="http://schemas.microsoft.com/office/2007/relationships/media" Target="../media/media11.m4a"/><Relationship Id="rId1" Type="http://schemas.openxmlformats.org/officeDocument/2006/relationships/tags" Target="../tags/tag2.xml"/><Relationship Id="rId6" Type="http://schemas.openxmlformats.org/officeDocument/2006/relationships/hyperlink" Target="https://www.dnevnik.si/1042634254" TargetMode="External"/><Relationship Id="rId5" Type="http://schemas.openxmlformats.org/officeDocument/2006/relationships/hyperlink" Target="https://semenskabombica.wordpress.com/2017/03/01/10-top-dejstev-cebele/" TargetMode="Externa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hyperlink" Target="http://www.czs.si/Files/promocija31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hyperlink" Target="https://www.slovenec.org/2019/04/09/cebelice-cebelice-saj-moje-ste-prijateljice/" TargetMode="External"/><Relationship Id="rId5" Type="http://schemas.openxmlformats.org/officeDocument/2006/relationships/hyperlink" Target="https://uciteljska.net/Projekti/CebeleWeb/krizanka.html" TargetMode="External"/><Relationship Id="rId4" Type="http://schemas.openxmlformats.org/officeDocument/2006/relationships/hyperlink" Target="http://www.czs.si/Files/promocija31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njena.svet24.si/clanek/zdravo-zivljenje/5975cb9e7c6ef/pik-cebele-takole-zela-ne-smete-odstraniti" TargetMode="Externa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hyperlink" Target="http://vaja007.splet.arnes.si/2017/04/12/cebelji-pridelki/" TargetMode="External"/><Relationship Id="rId5" Type="http://schemas.openxmlformats.org/officeDocument/2006/relationships/hyperlink" Target="http://www.czs.si/Upload/files/%C4%8Cebelji%20pridelki%20na%20splo%C5%A1no%20v2%20PRESS_tisk.pdf" TargetMode="External"/><Relationship Id="rId4" Type="http://schemas.openxmlformats.org/officeDocument/2006/relationships/hyperlink" Target="https://www.viva.si/Alternativna-in-naravna-pomo%C4%8D/13008/%C4%8Cebelji-izdelk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image" Target="http://dobranovica.si/wp-content/uploads/2013/04/satje-cebele-460x306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https://www.viva.si/upload/slike/IMG_16074_orig.jpg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K</a:t>
            </a:r>
            <a:r>
              <a:rPr lang="sl-SI" dirty="0" smtClean="0">
                <a:solidFill>
                  <a:srgbClr val="FFC000"/>
                </a:solidFill>
                <a:latin typeface="Bradley Hand ITC" panose="03070402050302030203" pitchFamily="66" charset="0"/>
              </a:rPr>
              <a:t>R</a:t>
            </a:r>
            <a:r>
              <a:rPr lang="sl-SI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A</a:t>
            </a:r>
            <a:r>
              <a:rPr lang="sl-SI" dirty="0" smtClean="0">
                <a:solidFill>
                  <a:srgbClr val="92D050"/>
                </a:solidFill>
                <a:latin typeface="Bradley Hand ITC" panose="03070402050302030203" pitchFamily="66" charset="0"/>
              </a:rPr>
              <a:t>N</a:t>
            </a:r>
            <a:r>
              <a:rPr lang="sl-SI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J</a:t>
            </a:r>
            <a:r>
              <a:rPr lang="sl-SI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S</a:t>
            </a:r>
            <a:r>
              <a:rPr lang="sl-SI" dirty="0" smtClean="0">
                <a:solidFill>
                  <a:srgbClr val="0070C0"/>
                </a:solidFill>
                <a:latin typeface="Bradley Hand ITC" panose="03070402050302030203" pitchFamily="66" charset="0"/>
              </a:rPr>
              <a:t>K</a:t>
            </a:r>
            <a:r>
              <a:rPr lang="sl-SI" dirty="0" smtClean="0">
                <a:solidFill>
                  <a:srgbClr val="002060"/>
                </a:solidFill>
                <a:latin typeface="Bradley Hand ITC" panose="03070402050302030203" pitchFamily="66" charset="0"/>
              </a:rPr>
              <a:t>A</a:t>
            </a:r>
            <a:r>
              <a:rPr lang="sl-SI" dirty="0" smtClean="0">
                <a:latin typeface="Bradley Hand ITC" panose="03070402050302030203" pitchFamily="66" charset="0"/>
              </a:rPr>
              <a:t> </a:t>
            </a:r>
            <a:r>
              <a:rPr lang="sl-SI" dirty="0" smtClean="0">
                <a:solidFill>
                  <a:srgbClr val="7030A0"/>
                </a:solidFill>
                <a:latin typeface="Bradley Hand ITC" panose="03070402050302030203" pitchFamily="66" charset="0"/>
              </a:rPr>
              <a:t>S</a:t>
            </a:r>
            <a:r>
              <a:rPr lang="sl-SI" dirty="0" smtClean="0">
                <a:solidFill>
                  <a:srgbClr val="9E5ECE"/>
                </a:solidFill>
                <a:latin typeface="Bradley Hand ITC" panose="03070402050302030203" pitchFamily="66" charset="0"/>
              </a:rPr>
              <a:t>I</a:t>
            </a:r>
            <a:r>
              <a:rPr lang="sl-SI" dirty="0" smtClean="0">
                <a:solidFill>
                  <a:srgbClr val="993366"/>
                </a:solidFill>
                <a:latin typeface="Bradley Hand ITC" panose="03070402050302030203" pitchFamily="66" charset="0"/>
              </a:rPr>
              <a:t>V</a:t>
            </a:r>
            <a:r>
              <a:rPr lang="sl-SI" dirty="0" smtClean="0">
                <a:solidFill>
                  <a:srgbClr val="CA06CA"/>
                </a:solidFill>
                <a:latin typeface="Bradley Hand ITC" panose="03070402050302030203" pitchFamily="66" charset="0"/>
              </a:rPr>
              <a:t>K</a:t>
            </a:r>
            <a:r>
              <a:rPr lang="sl-SI" dirty="0" smtClean="0">
                <a:solidFill>
                  <a:srgbClr val="FF99FF"/>
                </a:solidFill>
                <a:latin typeface="Bradley Hand ITC" panose="03070402050302030203" pitchFamily="66" charset="0"/>
              </a:rPr>
              <a:t>A</a:t>
            </a:r>
            <a:endParaRPr lang="sl-SI" dirty="0">
              <a:solidFill>
                <a:srgbClr val="FF99FF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4660903"/>
            <a:ext cx="9448800" cy="685800"/>
          </a:xfrm>
        </p:spPr>
        <p:txBody>
          <a:bodyPr>
            <a:normAutofit/>
          </a:bodyPr>
          <a:lstStyle/>
          <a:p>
            <a:r>
              <a:rPr lang="sl-SI" sz="2400" dirty="0" smtClean="0">
                <a:latin typeface="Bradley Hand ITC" panose="03070402050302030203" pitchFamily="66" charset="0"/>
              </a:rPr>
              <a:t>Zoja Amon Pilih</a:t>
            </a:r>
          </a:p>
          <a:p>
            <a:endParaRPr lang="sl-SI" sz="2400" dirty="0">
              <a:latin typeface="Bradley Hand ITC" panose="03070402050302030203" pitchFamily="66" charset="0"/>
            </a:endParaRPr>
          </a:p>
        </p:txBody>
      </p:sp>
      <p:pic>
        <p:nvPicPr>
          <p:cNvPr id="16386" name="Picture 2" descr="Čebela kranjska sivka | Mapio.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5842">
            <a:off x="8967064" y="886565"/>
            <a:ext cx="2147051" cy="32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139298" y="3632203"/>
            <a:ext cx="9448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400" dirty="0" smtClean="0">
                <a:latin typeface="Bradley Hand ITC" panose="03070402050302030203" pitchFamily="66" charset="0"/>
              </a:rPr>
              <a:t>Naravoslovje</a:t>
            </a:r>
          </a:p>
          <a:p>
            <a:r>
              <a:rPr lang="sl-SI" sz="2400" dirty="0" smtClean="0">
                <a:latin typeface="Bradley Hand ITC" panose="03070402050302030203" pitchFamily="66" charset="0"/>
              </a:rPr>
              <a:t> </a:t>
            </a:r>
          </a:p>
          <a:p>
            <a:endParaRPr lang="sl-SI" sz="2400" dirty="0">
              <a:latin typeface="Bradley Hand ITC" panose="03070402050302030203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4417" y="4660903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Bradley Hand ITC" panose="03070402050302030203" pitchFamily="66" charset="0"/>
              </a:rPr>
              <a:t>Šentjur, 2020</a:t>
            </a: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34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07">
        <p15:prstTrans prst="fallOver"/>
      </p:transition>
    </mc:Choice>
    <mc:Fallback xmlns="">
      <p:transition spd="slow" advTm="19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5361" name="Slika 1" descr="https://cdn.kme.si/public/images-cache/750xX/2017/07/24/0e0aa14385e70004b370044777b6530d/598bfd9ba0658/0e0aa14385e70004b370044777b6530d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42" y="1240010"/>
            <a:ext cx="3390180" cy="33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83969" y="4877265"/>
            <a:ext cx="24240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Slika 14: Pik čebele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4414">
        <p14:honeycomb/>
      </p:transition>
    </mc:Choice>
    <mc:Fallback xmlns="">
      <p:transition spd="slow" advTm="144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488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789709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VIRI IN LITERATURA</a:t>
            </a:r>
            <a:endParaRPr lang="sl-SI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531" y="1296785"/>
            <a:ext cx="10755284" cy="5561215"/>
          </a:xfrm>
        </p:spPr>
        <p:txBody>
          <a:bodyPr>
            <a:normAutofit fontScale="92500" lnSpcReduction="10000"/>
          </a:bodyPr>
          <a:lstStyle/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Slika 1: Kranjska sivka                                                                                                                                               PRIMUS.</a:t>
            </a:r>
            <a:r>
              <a:rPr lang="sl-SI" sz="1800" i="1" dirty="0">
                <a:latin typeface="Arial" panose="020B0604020202020204" pitchFamily="34" charset="0"/>
                <a:cs typeface="Arial" panose="020B0604020202020204" pitchFamily="34" charset="0"/>
              </a:rPr>
              <a:t> 10 zanimivih dejstev o čebelah. 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(objavljeno 1. 3. 2017).                                                                                         Dostopno na: </a:t>
            </a:r>
            <a:r>
              <a:rPr lang="sl-SI" sz="18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https://semenskabombica.wordpress.com/2017/03/01/10-top-dejstev-cebele/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(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uporabljeno 2. 4. 2020).</a:t>
            </a:r>
          </a:p>
          <a:p>
            <a:pPr marL="0" indent="0">
              <a:buNone/>
            </a:pP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Slika 2: Čebelar                                                                                                                                                                         I. R.</a:t>
            </a:r>
            <a:r>
              <a:rPr lang="sl-SI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Postanite čebelar in dragoceni med pridobivajte doma. 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(objavljeno 29. 5. 2012).                                          Dostopno na: </a:t>
            </a:r>
            <a:r>
              <a:rPr lang="sl-SI" sz="1800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https://www.dnevnik.si/1042634254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(uporabljeno 2. 4. 2020).</a:t>
            </a:r>
          </a:p>
          <a:p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Slika 3: Satje                                                                                                                                                                   RIBICI. </a:t>
            </a:r>
            <a:r>
              <a:rPr lang="sl-SI" sz="1800" i="1" dirty="0">
                <a:latin typeface="Arial" panose="020B0604020202020204" pitchFamily="34" charset="0"/>
                <a:cs typeface="Arial" panose="020B0604020202020204" pitchFamily="34" charset="0"/>
              </a:rPr>
              <a:t>Satje čebele. 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(objavljeno 30. 4. 2013).                                                                                                     Dostopno na: </a:t>
            </a:r>
            <a:r>
              <a:rPr lang="sl-SI" sz="18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http://dobranovica.si/omejena-uporaba-pesticidov-za-ohranitev-cebel/satje-cebele/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(uporabljeno 2. 4. 2020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Slika 4: Čebelnjak s panji                                                                                                                                        LONGAR, K. </a:t>
            </a:r>
            <a:r>
              <a:rPr lang="sl-SI" sz="1800" i="1" dirty="0">
                <a:latin typeface="Arial" panose="020B0604020202020204" pitchFamily="34" charset="0"/>
                <a:cs typeface="Arial" panose="020B0604020202020204" pitchFamily="34" charset="0"/>
              </a:rPr>
              <a:t>Spoznavamo delo čebelarja.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(objavljeno 18. 11. 2016).                                                              Dostopno na: </a:t>
            </a:r>
            <a:r>
              <a:rPr lang="sl-SI" sz="18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https://vrteczuzemberk.si/spoznavamo-delo-cebelarja/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(uporabljeno 2. 4. 2020</a:t>
            </a:r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sl-SI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Slika 5: Delavka, matica, trot                                                                                                                                               MLAKER – ŠUMENJAK, M. </a:t>
            </a:r>
            <a:r>
              <a:rPr lang="sl-SI" sz="1800" i="1" dirty="0">
                <a:latin typeface="Arial" panose="020B0604020202020204" pitchFamily="34" charset="0"/>
                <a:cs typeface="Arial" panose="020B0604020202020204" pitchFamily="34" charset="0"/>
              </a:rPr>
              <a:t>Čebela se predstavi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. (objavljeno leta 2011).                                                           Dostopno na: </a:t>
            </a:r>
            <a:r>
              <a:rPr lang="sl-SI" sz="18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http://www.czs.si/Files/promocija31.pdf</a:t>
            </a:r>
            <a:r>
              <a:rPr lang="sl-SI" sz="1800" dirty="0">
                <a:latin typeface="Arial" panose="020B0604020202020204" pitchFamily="34" charset="0"/>
                <a:cs typeface="Arial" panose="020B0604020202020204" pitchFamily="34" charset="0"/>
              </a:rPr>
              <a:t> (uporabljeno 2. 4. 2020).</a:t>
            </a:r>
          </a:p>
          <a:p>
            <a:endParaRPr lang="sl-S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4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451">
        <p14:doors dir="vert"/>
      </p:transition>
    </mc:Choice>
    <mc:Fallback xmlns="">
      <p:transition spd="slow" advTm="94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644" y="1130531"/>
            <a:ext cx="10780222" cy="5727469"/>
          </a:xfrm>
        </p:spPr>
        <p:txBody>
          <a:bodyPr>
            <a:normAutofit/>
          </a:bodyPr>
          <a:lstStyle/>
          <a:p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Slika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6: Delavka                                                                                                                                                          MLAKER – ŠUMENJAK, M. </a:t>
            </a:r>
            <a:r>
              <a:rPr lang="sl-SI" sz="1700" i="1" dirty="0">
                <a:latin typeface="Arial" panose="020B0604020202020204" pitchFamily="34" charset="0"/>
                <a:cs typeface="Arial" panose="020B0604020202020204" pitchFamily="34" charset="0"/>
              </a:rPr>
              <a:t>Čebela se predstavi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. (objavljeno leta 2011).                                                           Dostopno na: </a:t>
            </a:r>
            <a:r>
              <a:rPr lang="sl-SI" sz="17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http://www.czs.si/Files/promocija31.pdf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 (uporabljeno 2. 4. 2020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sl-SI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Slika 7: Matica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MLAKER – ŠUMENJAK, M. </a:t>
            </a:r>
            <a:r>
              <a:rPr lang="sl-SI" sz="1700" i="1" dirty="0">
                <a:latin typeface="Arial" panose="020B0604020202020204" pitchFamily="34" charset="0"/>
                <a:cs typeface="Arial" panose="020B0604020202020204" pitchFamily="34" charset="0"/>
              </a:rPr>
              <a:t>Čebela se predstavi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. (objavljeno leta 2011).                                                           Dostopno na: </a:t>
            </a:r>
            <a:r>
              <a:rPr lang="sl-SI" sz="17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http://www.czs.si/Files/promocija31.pdf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 (uporabljeno 2. 4. 2020).</a:t>
            </a:r>
          </a:p>
          <a:p>
            <a:endParaRPr lang="sl-S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Slika 8: Trot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MLAKER – ŠUMENJAK, M. </a:t>
            </a:r>
            <a:r>
              <a:rPr lang="sl-SI" sz="1700" i="1" dirty="0">
                <a:latin typeface="Arial" panose="020B0604020202020204" pitchFamily="34" charset="0"/>
                <a:cs typeface="Arial" panose="020B0604020202020204" pitchFamily="34" charset="0"/>
              </a:rPr>
              <a:t>Čebela se predstavi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. (objavljeno leta 2011).                                                           Dostopno na: </a:t>
            </a:r>
            <a:r>
              <a:rPr lang="sl-SI" sz="17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http://www.czs.si/Files/promocija31.pdf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 (uporabljeno 2. 4. 2020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sl-SI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Slika 9: Zgradba telesa                                                                                                    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sl-SI" sz="17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Čebela</a:t>
            </a:r>
            <a:r>
              <a:rPr lang="sl-SI" sz="17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 Dostopno na: </a:t>
            </a:r>
            <a:r>
              <a:rPr lang="sl-SI" sz="17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https://uciteljska.net/Projekti/CebeleWeb/krizanka.html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uporabljeno 2. 4. 2020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sl-SI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Slika 10: Opraševanje čebel                                                                                                                            GABROVEC, A. </a:t>
            </a:r>
            <a:r>
              <a:rPr lang="sl-SI" sz="1700" i="1" dirty="0">
                <a:latin typeface="Arial" panose="020B0604020202020204" pitchFamily="34" charset="0"/>
                <a:cs typeface="Arial" panose="020B0604020202020204" pitchFamily="34" charset="0"/>
              </a:rPr>
              <a:t>Čebelice, čebelice – saj moje ste prijateljice?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(objavljeno 9. 4. 2019).                               Dostopno na: </a:t>
            </a:r>
            <a:r>
              <a:rPr lang="sl-SI" sz="17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https://www.slovenec.org/2019/04/09/cebelice-cebelice-saj-moje-ste-prijateljice/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 (uporabljeno 2. 4. 2020).</a:t>
            </a:r>
          </a:p>
          <a:p>
            <a:endParaRPr lang="sl-S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1800" dirty="0"/>
          </a:p>
          <a:p>
            <a:endParaRPr lang="sl-SI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2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88">
        <p14:shred/>
      </p:transition>
    </mc:Choice>
    <mc:Fallback xmlns="">
      <p:transition spd="slow" advTm="4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265" y="1057256"/>
            <a:ext cx="10788535" cy="5661574"/>
          </a:xfrm>
        </p:spPr>
        <p:txBody>
          <a:bodyPr>
            <a:normAutofit/>
          </a:bodyPr>
          <a:lstStyle/>
          <a:p>
            <a:endParaRPr lang="sl-SI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Slika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11: Med                                                                                                         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TOPORIŠ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BOŽNIK, M. </a:t>
            </a:r>
            <a:r>
              <a:rPr lang="sl-SI" sz="1700" i="1" dirty="0">
                <a:latin typeface="Arial" panose="020B0604020202020204" pitchFamily="34" charset="0"/>
                <a:cs typeface="Arial" panose="020B0604020202020204" pitchFamily="34" charset="0"/>
              </a:rPr>
              <a:t>Čebelji izdelki.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(objavljeno 13. 7. 2015).                                  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Dostopno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na: </a:t>
            </a:r>
            <a:r>
              <a:rPr lang="sl-SI" sz="17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https://www.viva.si/Alternativna-in-naravna-pomo%C4%8D/13008/%C4%8Cebelji-izdelki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 (uporabljeno 2. 4. 2020).</a:t>
            </a:r>
          </a:p>
          <a:p>
            <a:endParaRPr lang="sl-SI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Slika 12: Čebelji vosek                                                                                             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KANDOLF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BOROVŠAK, A., BOŽNAR, M., LILEK, N. in MAGDIČ, T.</a:t>
            </a:r>
            <a:r>
              <a:rPr lang="sl-SI" sz="1700" i="1" dirty="0">
                <a:latin typeface="Arial" panose="020B0604020202020204" pitchFamily="34" charset="0"/>
                <a:cs typeface="Arial" panose="020B0604020202020204" pitchFamily="34" charset="0"/>
              </a:rPr>
              <a:t> Čebelji pridelki.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 (objavljeno maj 2016).                                                                                                   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Dostopno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na: </a:t>
            </a:r>
            <a:r>
              <a:rPr lang="sl-SI" sz="17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http://www.czs.si/Upload/files/%C4%8Cebelji%20pridelki%20na%20splo%C5%A1no%20v2%20PRESS_tisk.pdf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 (uporabljeno 2. 4. 2020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sl-SI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Slika 13: Cvetni prah                                                                                                         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RESNIK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sl-SI" sz="1700" i="1" dirty="0">
                <a:latin typeface="Arial" panose="020B0604020202020204" pitchFamily="34" charset="0"/>
                <a:cs typeface="Arial" panose="020B0604020202020204" pitchFamily="34" charset="0"/>
              </a:rPr>
              <a:t>Čebelji pridelki.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(objavljeno 12. 4. 2017).                                                              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Dostopno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na: </a:t>
            </a:r>
            <a:r>
              <a:rPr lang="sl-SI" sz="17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http://vaja007.splet.arnes.si/2017/04/12/cebelji-pridelki/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 (uporabljeno 2. 4. 2020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sl-SI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Slika 14: Pik čebele                                                                                                                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V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. M. </a:t>
            </a:r>
            <a:r>
              <a:rPr lang="sl-SI" sz="1700" i="1" dirty="0">
                <a:latin typeface="Arial" panose="020B0604020202020204" pitchFamily="34" charset="0"/>
                <a:cs typeface="Arial" panose="020B0604020202020204" pitchFamily="34" charset="0"/>
              </a:rPr>
              <a:t>Pik čebele: Takole žela ne smete odstraniti!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(objavljeno 25. 7. 2017).                   </a:t>
            </a:r>
            <a:r>
              <a:rPr lang="sl-SI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Dostopno 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na: </a:t>
            </a:r>
            <a:r>
              <a:rPr lang="sl-SI" sz="17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https://njena.svet24.si/clanek/zdravo-zivljenje/5975cb9e7c6ef/pik-cebele-takole-zela-ne-smete-odstraniti</a:t>
            </a:r>
            <a:r>
              <a:rPr lang="sl-SI" sz="1700" dirty="0">
                <a:latin typeface="Arial" panose="020B0604020202020204" pitchFamily="34" charset="0"/>
                <a:cs typeface="Arial" panose="020B0604020202020204" pitchFamily="34" charset="0"/>
              </a:rPr>
              <a:t> (uporabljeno 2. 4. 2020).</a:t>
            </a:r>
          </a:p>
          <a:p>
            <a:endParaRPr lang="sl-SI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5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59">
        <p15:prstTrans prst="peelOff"/>
      </p:transition>
    </mc:Choice>
    <mc:Fallback xmlns="">
      <p:transition spd="slow" advTm="4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vala za vašo pozornost - Minions | Make a Mem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" b="5340"/>
          <a:stretch/>
        </p:blipFill>
        <p:spPr bwMode="auto">
          <a:xfrm>
            <a:off x="2959332" y="1545061"/>
            <a:ext cx="6168043" cy="404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1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813">
        <p15:prstTrans prst="crush"/>
      </p:transition>
    </mc:Choice>
    <mc:Fallback xmlns="">
      <p:transition spd="slow" advTm="38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25" name="Slika 1" descr="10 zanimivih dejstev o čebelah | Semenske Bomb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4" y="858957"/>
            <a:ext cx="4982473" cy="35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20463" y="4963514"/>
            <a:ext cx="27510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Slika 1: Kranjska sivka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703">
        <p:circle/>
      </p:transition>
    </mc:Choice>
    <mc:Fallback xmlns="">
      <p:transition spd="slow" advTm="3070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ttp://dobranovica.si/wp-content/uploads/2013/04/satje-cebele-460x306.jpg"/>
          <p:cNvPicPr>
            <a:picLocks noGrp="1" noChangeAspect="1" noChangeArrowheads="1"/>
          </p:cNvPicPr>
          <p:nvPr>
            <p:ph idx="1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03" y="1717204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7076" y="76477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49" name="Slika 1" descr="gojenje_cebe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1426779"/>
            <a:ext cx="4273433" cy="32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19746" y="4836662"/>
            <a:ext cx="19960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Slika 2: Čebelar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6675" y="4836662"/>
            <a:ext cx="1681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Slika 3: Satje</a:t>
            </a:r>
            <a:endParaRPr lang="sl-SI" altLang="sl-SI" sz="2000" dirty="0">
              <a:latin typeface="Arial" panose="020B0604020202020204" pitchFamily="34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0084"/>
      </p:ext>
    </p:extLst>
  </p:cSld>
  <p:clrMapOvr>
    <a:masterClrMapping/>
  </p:clrMapOvr>
  <p:transition spd="slow" advTm="2804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4097" name="Slika 1" descr="http://vrteczuzemberk.splet.arnes.si/files/2016/11/selo-pri-bledu-cebelnjak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97" y="1583576"/>
            <a:ext cx="4997766" cy="330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70645" y="5198044"/>
            <a:ext cx="30524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Slika 4: Čebelnjak s panji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68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134">
        <p15:prstTrans prst="wind"/>
      </p:transition>
    </mc:Choice>
    <mc:Fallback xmlns="">
      <p:transition spd="slow" advTm="131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49" y="1673926"/>
            <a:ext cx="4538576" cy="269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78263" y="4796933"/>
            <a:ext cx="34307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Slika 5: Delavka, matica, trot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405">
        <p:random/>
      </p:transition>
    </mc:Choice>
    <mc:Fallback xmlns="">
      <p:transition spd="slow" advTm="840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64" y="1673629"/>
            <a:ext cx="3560263" cy="31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7" y="1673629"/>
            <a:ext cx="3002173" cy="187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6456" y="4006438"/>
            <a:ext cx="2024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Slika 6: Delavka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4320" y="5269974"/>
            <a:ext cx="2903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Slika 7: Matica                   </a:t>
            </a:r>
            <a:endParaRPr lang="sl-SI" altLang="sl-SI" sz="2000" dirty="0">
              <a:latin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71" y="2926832"/>
            <a:ext cx="2923536" cy="19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76280" y="5269974"/>
            <a:ext cx="182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Slika 8: Trot    </a:t>
            </a:r>
            <a:endParaRPr lang="sl-SI" altLang="sl-SI" sz="2000" dirty="0">
              <a:latin typeface="Arial" panose="020B0604020202020204" pitchFamily="34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02124"/>
      </p:ext>
    </p:extLst>
  </p:cSld>
  <p:clrMapOvr>
    <a:masterClrMapping/>
  </p:clrMapOvr>
  <p:transition spd="slow" advTm="4482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0241" name="irc_mi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305097"/>
            <a:ext cx="5594162" cy="33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68452" y="5139487"/>
            <a:ext cx="2807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Slika 9: Zgradba telesa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6313">
        <p14:gallery dir="l"/>
      </p:transition>
    </mc:Choice>
    <mc:Fallback xmlns="">
      <p:transition spd="slow" advTm="363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1265" name="Slika 1" descr="https://www.slovenec.org/wp-content/uploads/2019/04/čebe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69" y="1512917"/>
            <a:ext cx="4971013" cy="297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26883" y="4881641"/>
            <a:ext cx="33778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Slika 10: Opraševanje čebel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7655">
        <p14:glitter pattern="hexagon"/>
      </p:transition>
    </mc:Choice>
    <mc:Fallback xmlns="">
      <p:transition spd="slow" advTm="176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8" y="2564162"/>
            <a:ext cx="2999858" cy="23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12289" name="Picture 1" descr="Čebelji izdelki in pripravki na njihovi osnovi vsebujejo pomembne antioksidante.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98" y="905202"/>
            <a:ext cx="3629891" cy="386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36534" y="4772685"/>
            <a:ext cx="1718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Slika 11: Med</a:t>
            </a:r>
            <a:endParaRPr kumimoji="0" lang="sl-SI" altLang="sl-SI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5042" y="5120003"/>
            <a:ext cx="2767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Slika 12: Čebelji vosek</a:t>
            </a:r>
            <a:endParaRPr lang="sl-SI" altLang="sl-SI" sz="2000" dirty="0">
              <a:latin typeface="Arial" panose="020B0604020202020204" pitchFamily="34" charset="0"/>
            </a:endParaRPr>
          </a:p>
        </p:txBody>
      </p:sp>
      <p:pic>
        <p:nvPicPr>
          <p:cNvPr id="9" name="Slika 2" descr="http://vaja007.splet.arnes.si/files/2017/04/cvetni-pra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42" y="3195164"/>
            <a:ext cx="2833192" cy="21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068638" y="5640338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Slika 13: Cvetni prah</a:t>
            </a:r>
            <a:endParaRPr lang="sl-SI" altLang="sl-SI" sz="2000" dirty="0">
              <a:latin typeface="Arial" panose="020B0604020202020204" pitchFamily="34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8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3381">
        <p15:prstTrans prst="fracture"/>
      </p:transition>
    </mc:Choice>
    <mc:Fallback xmlns="">
      <p:transition spd="slow" advTm="433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155</TotalTime>
  <Words>580</Words>
  <Application>Microsoft Office PowerPoint</Application>
  <PresentationFormat>Widescreen</PresentationFormat>
  <Paragraphs>51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Bradley Hand ITC</vt:lpstr>
      <vt:lpstr>Calibri</vt:lpstr>
      <vt:lpstr>Century Gothic</vt:lpstr>
      <vt:lpstr>Vapor Trail</vt:lpstr>
      <vt:lpstr>KRANJSKA SIVKA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VIRI IN LITERATURA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Zoja</dc:creator>
  <cp:lastModifiedBy>Zoja</cp:lastModifiedBy>
  <cp:revision>22</cp:revision>
  <dcterms:created xsi:type="dcterms:W3CDTF">2020-04-03T21:19:23Z</dcterms:created>
  <dcterms:modified xsi:type="dcterms:W3CDTF">2020-04-20T17:44:02Z</dcterms:modified>
</cp:coreProperties>
</file>