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o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o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o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o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C16DA5-7252-4542-9632-FF445F327A9F}" type="datetimeFigureOut">
              <a:rPr lang="sl-SI" smtClean="0"/>
              <a:t>19. 03. 2020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CAC614-474B-459E-9033-F4F00B7938E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js.si/lit/leposl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400800" cy="374441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Tx/>
              <a:buChar char="-"/>
            </a:pPr>
            <a:endParaRPr lang="sl-SI" sz="3600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sl-SI" sz="3600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sl-SI" sz="3600" dirty="0" smtClean="0">
                <a:solidFill>
                  <a:schemeClr val="tx1"/>
                </a:solidFill>
              </a:rPr>
              <a:t>v referatih,</a:t>
            </a:r>
          </a:p>
          <a:p>
            <a:pPr marL="457200" indent="-457200" algn="just">
              <a:buFontTx/>
              <a:buChar char="-"/>
            </a:pPr>
            <a:r>
              <a:rPr lang="sl-SI" sz="3600" dirty="0">
                <a:solidFill>
                  <a:schemeClr val="tx1"/>
                </a:solidFill>
              </a:rPr>
              <a:t>s</a:t>
            </a:r>
            <a:r>
              <a:rPr lang="sl-SI" sz="3600" dirty="0" smtClean="0">
                <a:solidFill>
                  <a:schemeClr val="tx1"/>
                </a:solidFill>
              </a:rPr>
              <a:t>eminarskih nalogah.</a:t>
            </a:r>
          </a:p>
          <a:p>
            <a:pPr marL="457200" indent="-457200" algn="just">
              <a:buFontTx/>
              <a:buChar char="-"/>
            </a:pPr>
            <a:endParaRPr lang="sl-SI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sl-SI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sl-SI" dirty="0">
              <a:solidFill>
                <a:schemeClr val="tx1"/>
              </a:solidFill>
            </a:endParaRPr>
          </a:p>
          <a:p>
            <a:r>
              <a:rPr lang="sl-SI" sz="2400" dirty="0" smtClean="0">
                <a:solidFill>
                  <a:schemeClr val="tx1"/>
                </a:solidFill>
              </a:rPr>
              <a:t>Šentjur, </a:t>
            </a:r>
            <a:r>
              <a:rPr lang="sl-SI" sz="2400" dirty="0" smtClean="0">
                <a:solidFill>
                  <a:schemeClr val="tx1"/>
                </a:solidFill>
              </a:rPr>
              <a:t>2020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rmAutofit/>
          </a:bodyPr>
          <a:lstStyle/>
          <a:p>
            <a:r>
              <a:rPr lang="sl-SI" sz="6600" dirty="0" smtClean="0"/>
              <a:t>NAVAJANJE VIROV</a:t>
            </a:r>
            <a:endParaRPr lang="sl-SI" sz="6600" dirty="0"/>
          </a:p>
        </p:txBody>
      </p:sp>
    </p:spTree>
    <p:extLst>
      <p:ext uri="{BB962C8B-B14F-4D97-AF65-F5344CB8AC3E}">
        <p14:creationId xmlns:p14="http://schemas.microsoft.com/office/powerpoint/2010/main" val="30246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Navajanje knjige – en avtor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PRIIMEK</a:t>
            </a:r>
            <a:r>
              <a:rPr lang="sl-SI" dirty="0"/>
              <a:t>, I. </a:t>
            </a:r>
            <a:endParaRPr lang="sl-SI" dirty="0" smtClean="0"/>
          </a:p>
          <a:p>
            <a:r>
              <a:rPr lang="sl-SI" i="1" dirty="0" smtClean="0"/>
              <a:t>Naslov</a:t>
            </a:r>
            <a:r>
              <a:rPr lang="sl-SI" i="1" dirty="0"/>
              <a:t>. </a:t>
            </a:r>
            <a:endParaRPr lang="sl-SI" i="1" dirty="0" smtClean="0"/>
          </a:p>
          <a:p>
            <a:r>
              <a:rPr lang="sl-SI" dirty="0" smtClean="0"/>
              <a:t>Kraj </a:t>
            </a:r>
            <a:r>
              <a:rPr lang="sl-SI" dirty="0"/>
              <a:t>izida: </a:t>
            </a:r>
            <a:endParaRPr lang="sl-SI" dirty="0" smtClean="0"/>
          </a:p>
          <a:p>
            <a:r>
              <a:rPr lang="sl-SI" dirty="0" smtClean="0"/>
              <a:t>Založba</a:t>
            </a:r>
            <a:r>
              <a:rPr lang="sl-SI" dirty="0"/>
              <a:t>, </a:t>
            </a:r>
            <a:endParaRPr lang="sl-SI" dirty="0" smtClean="0"/>
          </a:p>
          <a:p>
            <a:r>
              <a:rPr lang="sl-SI" dirty="0" smtClean="0"/>
              <a:t>leto</a:t>
            </a:r>
            <a:r>
              <a:rPr lang="sl-SI" dirty="0"/>
              <a:t>. </a:t>
            </a:r>
            <a:endParaRPr lang="sl-SI" dirty="0" smtClean="0"/>
          </a:p>
          <a:p>
            <a:r>
              <a:rPr lang="sl-SI" dirty="0" smtClean="0"/>
              <a:t>(</a:t>
            </a:r>
            <a:r>
              <a:rPr lang="sl-SI" dirty="0"/>
              <a:t>Zbirka).</a:t>
            </a:r>
          </a:p>
          <a:p>
            <a:pPr marL="0" indent="0">
              <a:buNone/>
            </a:pPr>
            <a:r>
              <a:rPr lang="sl-SI" b="1" dirty="0"/>
              <a:t> 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COLLODI</a:t>
            </a:r>
            <a:r>
              <a:rPr lang="sl-SI" dirty="0"/>
              <a:t>, C. </a:t>
            </a:r>
            <a:r>
              <a:rPr lang="sl-SI" i="1" dirty="0"/>
              <a:t>Ostržek</a:t>
            </a:r>
            <a:r>
              <a:rPr lang="sl-SI" dirty="0"/>
              <a:t>. Ljubljana: Mladinska knjiga, 2002.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8483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2. Navajanje knjige – </a:t>
            </a:r>
            <a:br>
              <a:rPr lang="sl-SI" dirty="0" smtClean="0"/>
            </a:br>
            <a:r>
              <a:rPr lang="sl-SI" dirty="0"/>
              <a:t> </a:t>
            </a:r>
            <a:r>
              <a:rPr lang="sl-SI" dirty="0" smtClean="0"/>
              <a:t>                  dveh ali treh avtorjev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PRIIMEK</a:t>
            </a:r>
            <a:r>
              <a:rPr lang="sl-SI" dirty="0"/>
              <a:t>, I</a:t>
            </a:r>
            <a:r>
              <a:rPr lang="sl-SI" dirty="0" smtClean="0"/>
              <a:t>., Priimek, I., Priimek, </a:t>
            </a:r>
            <a:r>
              <a:rPr lang="sl-SI" dirty="0"/>
              <a:t>I. </a:t>
            </a:r>
            <a:endParaRPr lang="sl-SI" dirty="0" smtClean="0"/>
          </a:p>
          <a:p>
            <a:r>
              <a:rPr lang="sl-SI" i="1" dirty="0" smtClean="0"/>
              <a:t>Naslov </a:t>
            </a:r>
            <a:r>
              <a:rPr lang="sl-SI" i="1" dirty="0"/>
              <a:t>dela. </a:t>
            </a:r>
            <a:endParaRPr lang="sl-SI" i="1" dirty="0" smtClean="0"/>
          </a:p>
          <a:p>
            <a:r>
              <a:rPr lang="sl-SI" dirty="0" smtClean="0"/>
              <a:t>Kraj </a:t>
            </a:r>
            <a:r>
              <a:rPr lang="sl-SI" dirty="0"/>
              <a:t>izida: </a:t>
            </a:r>
            <a:endParaRPr lang="sl-SI" dirty="0" smtClean="0"/>
          </a:p>
          <a:p>
            <a:r>
              <a:rPr lang="sl-SI" dirty="0" smtClean="0"/>
              <a:t>Založba</a:t>
            </a:r>
            <a:r>
              <a:rPr lang="sl-SI" dirty="0"/>
              <a:t>, leto</a:t>
            </a:r>
            <a:r>
              <a:rPr lang="sl-SI" dirty="0" smtClean="0"/>
              <a:t>.</a:t>
            </a:r>
          </a:p>
          <a:p>
            <a:r>
              <a:rPr lang="sl-SI" dirty="0" smtClean="0"/>
              <a:t>(</a:t>
            </a:r>
            <a:r>
              <a:rPr lang="sl-SI" dirty="0"/>
              <a:t>Zbirka).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SANDERS</a:t>
            </a:r>
            <a:r>
              <a:rPr lang="sl-SI" dirty="0"/>
              <a:t>, P</a:t>
            </a:r>
            <a:r>
              <a:rPr lang="sl-SI" dirty="0" smtClean="0"/>
              <a:t>., MYERS, </a:t>
            </a:r>
            <a:r>
              <a:rPr lang="sl-SI" dirty="0"/>
              <a:t>S. </a:t>
            </a:r>
            <a:r>
              <a:rPr lang="sl-SI" i="1" dirty="0"/>
              <a:t>Nove družine. </a:t>
            </a:r>
            <a:r>
              <a:rPr lang="sl-SI" dirty="0"/>
              <a:t>Ljubljana: DZS, 1999.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3154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3. </a:t>
            </a:r>
            <a:r>
              <a:rPr lang="sl-SI" dirty="0"/>
              <a:t>Navajanje knjige – </a:t>
            </a:r>
            <a:br>
              <a:rPr lang="sl-SI" dirty="0"/>
            </a:br>
            <a:r>
              <a:rPr lang="sl-SI" dirty="0"/>
              <a:t>        </a:t>
            </a:r>
            <a:r>
              <a:rPr lang="sl-SI" dirty="0" smtClean="0"/>
              <a:t>več kot trije avtorji ali samo naslov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l-SI" i="1" dirty="0" smtClean="0"/>
          </a:p>
          <a:p>
            <a:r>
              <a:rPr lang="sl-SI" i="1" dirty="0" smtClean="0"/>
              <a:t>NASLOV</a:t>
            </a:r>
            <a:r>
              <a:rPr lang="sl-SI" i="1" dirty="0"/>
              <a:t>. </a:t>
            </a:r>
            <a:endParaRPr lang="sl-SI" i="1" dirty="0" smtClean="0"/>
          </a:p>
          <a:p>
            <a:r>
              <a:rPr lang="sl-SI" dirty="0" smtClean="0"/>
              <a:t>Kraj </a:t>
            </a:r>
            <a:r>
              <a:rPr lang="sl-SI" dirty="0"/>
              <a:t>izida: </a:t>
            </a:r>
            <a:endParaRPr lang="sl-SI" dirty="0" smtClean="0"/>
          </a:p>
          <a:p>
            <a:r>
              <a:rPr lang="sl-SI" dirty="0" smtClean="0"/>
              <a:t>Založba</a:t>
            </a:r>
            <a:r>
              <a:rPr lang="sl-SI" dirty="0"/>
              <a:t>, </a:t>
            </a:r>
            <a:endParaRPr lang="sl-SI" dirty="0" smtClean="0"/>
          </a:p>
          <a:p>
            <a:r>
              <a:rPr lang="sl-SI" dirty="0" smtClean="0"/>
              <a:t>leto</a:t>
            </a:r>
            <a:r>
              <a:rPr lang="sl-SI" dirty="0"/>
              <a:t>. 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i="1" dirty="0" smtClean="0"/>
              <a:t>ENCIKLOPEDIJA </a:t>
            </a:r>
            <a:r>
              <a:rPr lang="sl-SI" i="1" dirty="0"/>
              <a:t>znanosti</a:t>
            </a:r>
            <a:r>
              <a:rPr lang="sl-SI" dirty="0"/>
              <a:t>. Ljubljana: Slovenska knjiga, 2000.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84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4. Navajanje članka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sl-SI" dirty="0" smtClean="0"/>
          </a:p>
          <a:p>
            <a:r>
              <a:rPr lang="sl-SI" sz="3000" dirty="0" smtClean="0"/>
              <a:t>PRIIMEK</a:t>
            </a:r>
            <a:r>
              <a:rPr lang="sl-SI" sz="3000" dirty="0"/>
              <a:t>, I</a:t>
            </a:r>
            <a:r>
              <a:rPr lang="sl-SI" sz="3000" dirty="0" smtClean="0"/>
              <a:t>.</a:t>
            </a:r>
          </a:p>
          <a:p>
            <a:r>
              <a:rPr lang="sl-SI" sz="3000" dirty="0" smtClean="0"/>
              <a:t>Naslov </a:t>
            </a:r>
            <a:r>
              <a:rPr lang="sl-SI" sz="3000" dirty="0"/>
              <a:t>č</a:t>
            </a:r>
            <a:r>
              <a:rPr lang="sl-SI" sz="3000" dirty="0" smtClean="0"/>
              <a:t>lanka</a:t>
            </a:r>
            <a:r>
              <a:rPr lang="sl-SI" sz="3000" dirty="0"/>
              <a:t>. </a:t>
            </a:r>
            <a:endParaRPr lang="sl-SI" sz="3000" dirty="0" smtClean="0"/>
          </a:p>
          <a:p>
            <a:r>
              <a:rPr lang="sl-SI" sz="3000" i="1" dirty="0" smtClean="0"/>
              <a:t>Naslov </a:t>
            </a:r>
            <a:r>
              <a:rPr lang="sl-SI" sz="3000" i="1" dirty="0"/>
              <a:t>revije, </a:t>
            </a:r>
            <a:endParaRPr lang="sl-SI" sz="3000" i="1" dirty="0" smtClean="0"/>
          </a:p>
          <a:p>
            <a:r>
              <a:rPr lang="sl-SI" sz="3000" dirty="0" smtClean="0"/>
              <a:t>letnik</a:t>
            </a:r>
          </a:p>
          <a:p>
            <a:r>
              <a:rPr lang="sl-SI" sz="3000" dirty="0" smtClean="0"/>
              <a:t>(</a:t>
            </a:r>
            <a:r>
              <a:rPr lang="sl-SI" sz="3000" dirty="0"/>
              <a:t>letnica</a:t>
            </a:r>
            <a:r>
              <a:rPr lang="sl-SI" sz="3000" dirty="0" smtClean="0"/>
              <a:t>)</a:t>
            </a:r>
          </a:p>
          <a:p>
            <a:r>
              <a:rPr lang="sl-SI" sz="3000" dirty="0" smtClean="0"/>
              <a:t>številka</a:t>
            </a:r>
            <a:r>
              <a:rPr lang="sl-SI" sz="3000" dirty="0"/>
              <a:t>, </a:t>
            </a:r>
            <a:endParaRPr lang="sl-SI" sz="3000" dirty="0" smtClean="0"/>
          </a:p>
          <a:p>
            <a:r>
              <a:rPr lang="sl-SI" sz="3000" dirty="0" smtClean="0"/>
              <a:t>strani </a:t>
            </a:r>
            <a:r>
              <a:rPr lang="sl-SI" sz="3000" dirty="0"/>
              <a:t>članka od-do.</a:t>
            </a:r>
          </a:p>
          <a:p>
            <a:endParaRPr lang="sl-SI" sz="3000" dirty="0"/>
          </a:p>
          <a:p>
            <a:pPr marL="0" indent="0">
              <a:buNone/>
            </a:pPr>
            <a:r>
              <a:rPr lang="sl-SI" sz="3000" dirty="0" smtClean="0"/>
              <a:t>CIGLENEČKI</a:t>
            </a:r>
            <a:r>
              <a:rPr lang="sl-SI" sz="3000" dirty="0"/>
              <a:t>, S. Naselbine v skalnih zavetjih. </a:t>
            </a:r>
            <a:r>
              <a:rPr lang="sl-SI" sz="3000" i="1" dirty="0" err="1"/>
              <a:t>Gea</a:t>
            </a:r>
            <a:r>
              <a:rPr lang="sl-SI" sz="3000" i="1" dirty="0"/>
              <a:t>,</a:t>
            </a:r>
            <a:r>
              <a:rPr lang="sl-SI" sz="3000" dirty="0"/>
              <a:t> </a:t>
            </a:r>
            <a:r>
              <a:rPr lang="sl-SI" sz="3000" dirty="0" smtClean="0"/>
              <a:t>12 </a:t>
            </a:r>
            <a:r>
              <a:rPr lang="sl-SI" sz="3000" dirty="0"/>
              <a:t>(2002</a:t>
            </a:r>
            <a:r>
              <a:rPr lang="sl-SI" sz="3000" dirty="0" smtClean="0"/>
              <a:t>) </a:t>
            </a:r>
            <a:r>
              <a:rPr lang="sl-SI" sz="3000" dirty="0"/>
              <a:t>10, str. 14–25.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6928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5. Navajanje spletne strani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r>
              <a:rPr lang="sl-SI" dirty="0"/>
              <a:t>PRIIMEK, I</a:t>
            </a:r>
            <a:r>
              <a:rPr lang="sl-SI" i="1" dirty="0"/>
              <a:t>. </a:t>
            </a:r>
            <a:endParaRPr lang="sl-SI" i="1" dirty="0" smtClean="0"/>
          </a:p>
          <a:p>
            <a:r>
              <a:rPr lang="sl-SI" i="1" dirty="0" smtClean="0"/>
              <a:t>Naslov</a:t>
            </a:r>
            <a:r>
              <a:rPr lang="sl-SI" i="1" dirty="0"/>
              <a:t>.</a:t>
            </a:r>
            <a:r>
              <a:rPr lang="sl-SI" dirty="0"/>
              <a:t> </a:t>
            </a:r>
            <a:endParaRPr lang="sl-SI" dirty="0" smtClean="0"/>
          </a:p>
          <a:p>
            <a:r>
              <a:rPr lang="sl-SI" dirty="0" smtClean="0"/>
              <a:t>Datum </a:t>
            </a:r>
            <a:r>
              <a:rPr lang="sl-SI" dirty="0"/>
              <a:t>nastanka dokumenta. </a:t>
            </a:r>
            <a:endParaRPr lang="sl-SI" dirty="0" smtClean="0"/>
          </a:p>
          <a:p>
            <a:r>
              <a:rPr lang="sl-SI" u="sng" dirty="0" smtClean="0"/>
              <a:t>URL </a:t>
            </a:r>
            <a:r>
              <a:rPr lang="sl-SI" u="sng" dirty="0"/>
              <a:t>naslov </a:t>
            </a:r>
            <a:endParaRPr lang="sl-SI" u="sng" dirty="0" smtClean="0"/>
          </a:p>
          <a:p>
            <a:r>
              <a:rPr lang="sl-SI" dirty="0" smtClean="0"/>
              <a:t>(</a:t>
            </a:r>
            <a:r>
              <a:rPr lang="sl-SI" dirty="0"/>
              <a:t>uporabljeno – datum).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HLADNIK</a:t>
            </a:r>
            <a:r>
              <a:rPr lang="sl-SI" dirty="0"/>
              <a:t>, M</a:t>
            </a:r>
            <a:r>
              <a:rPr lang="sl-SI" i="1" dirty="0"/>
              <a:t>. Zbirka slovenskih leposlovnih besedil. </a:t>
            </a:r>
            <a:r>
              <a:rPr lang="sl-SI" dirty="0"/>
              <a:t>(objavljeno 2012-03-07) Dostopno na:  </a:t>
            </a:r>
            <a:r>
              <a:rPr lang="sl-SI" u="sng" dirty="0">
                <a:hlinkClick r:id="rId2"/>
              </a:rPr>
              <a:t>http://www.ijs.si/lit/leposl.html</a:t>
            </a:r>
            <a:r>
              <a:rPr lang="sl-SI" dirty="0"/>
              <a:t> </a:t>
            </a:r>
            <a:r>
              <a:rPr lang="sl-SI" dirty="0" smtClean="0"/>
              <a:t> (</a:t>
            </a:r>
            <a:r>
              <a:rPr lang="sl-SI" dirty="0"/>
              <a:t>uporabljeno 2017-01-05).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5511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Standardi ISO 690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548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4173760" cy="2664296"/>
          </a:xfr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2336"/>
            <a:ext cx="4104456" cy="259819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2996952"/>
            <a:ext cx="4148521" cy="223454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016650"/>
            <a:ext cx="4284738" cy="322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slovni izid">
  <a:themeElements>
    <a:clrScheme name="Poslovni izi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oslovni izi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oslovni izi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</TotalTime>
  <Words>199</Words>
  <Application>Microsoft Office PowerPoint</Application>
  <PresentationFormat>Diaprojekcija na zaslonu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Poslovni izid</vt:lpstr>
      <vt:lpstr>NAVAJANJE VIROV</vt:lpstr>
      <vt:lpstr>1. Navajanje knjige – en avtor</vt:lpstr>
      <vt:lpstr>2. Navajanje knjige –                     dveh ali treh avtorjev</vt:lpstr>
      <vt:lpstr>3. Navajanje knjige –          več kot trije avtorji ali samo naslov</vt:lpstr>
      <vt:lpstr>4. Navajanje članka</vt:lpstr>
      <vt:lpstr>5. Navajanje spletne strani</vt:lpstr>
      <vt:lpstr>Viri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NAVAJANJE VIROV</dc:title>
  <dc:creator>Darinka</dc:creator>
  <cp:lastModifiedBy>Tanja</cp:lastModifiedBy>
  <cp:revision>8</cp:revision>
  <dcterms:created xsi:type="dcterms:W3CDTF">2019-01-09T10:28:38Z</dcterms:created>
  <dcterms:modified xsi:type="dcterms:W3CDTF">2020-03-19T19:20:49Z</dcterms:modified>
</cp:coreProperties>
</file>