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88" y="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diapozitiv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avokotnik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Zaobljeni pravokotnik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Podnaslov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sl-SI" smtClean="0"/>
              <a:t>Uredite slog podnaslova matrice</a:t>
            </a:r>
            <a:endParaRPr kumimoji="0" lang="en-US"/>
          </a:p>
        </p:txBody>
      </p:sp>
      <p:sp>
        <p:nvSpPr>
          <p:cNvPr id="28" name="Ograda datuma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16DA5-7252-4542-9632-FF445F327A9F}" type="datetimeFigureOut">
              <a:rPr lang="sl-SI" smtClean="0"/>
              <a:t>19. 03. 2020</a:t>
            </a:fld>
            <a:endParaRPr lang="sl-SI"/>
          </a:p>
        </p:txBody>
      </p:sp>
      <p:sp>
        <p:nvSpPr>
          <p:cNvPr id="17" name="Ograda nog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29" name="Ograda številke diapozitiva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66CAC614-474B-459E-9033-F4F00B7938E2}" type="slidenum">
              <a:rPr lang="sl-SI" smtClean="0"/>
              <a:t>‹#›</a:t>
            </a:fld>
            <a:endParaRPr lang="sl-SI"/>
          </a:p>
        </p:txBody>
      </p:sp>
      <p:sp>
        <p:nvSpPr>
          <p:cNvPr id="7" name="Pravokotnik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Pravokotnik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Pravokotnik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Naslov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16DA5-7252-4542-9632-FF445F327A9F}" type="datetimeFigureOut">
              <a:rPr lang="sl-SI" smtClean="0"/>
              <a:t>19. 03. 2020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AC614-474B-459E-9033-F4F00B7938E2}" type="slidenum">
              <a:rPr lang="sl-SI" smtClean="0"/>
              <a:t>‹#›</a:t>
            </a:fld>
            <a:endParaRPr lang="sl-SI"/>
          </a:p>
        </p:txBody>
      </p:sp>
      <p:sp>
        <p:nvSpPr>
          <p:cNvPr id="8" name="Ograda vsebine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sl-SI" smtClean="0"/>
              <a:t>Uredite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Glava odseka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ravokotnik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Zaobljeni pravokotnik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sl-SI" smtClean="0"/>
              <a:t>Uredite sloge besedila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16DA5-7252-4542-9632-FF445F327A9F}" type="datetimeFigureOut">
              <a:rPr lang="sl-SI" smtClean="0"/>
              <a:t>19. 03. 2020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sl-SI"/>
          </a:p>
        </p:txBody>
      </p:sp>
      <p:sp>
        <p:nvSpPr>
          <p:cNvPr id="7" name="Pravokotnik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Pravokotnik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Pravokotnik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6CAC614-474B-459E-9033-F4F00B7938E2}" type="slidenum">
              <a:rPr lang="sl-SI" smtClean="0"/>
              <a:t>‹#›</a:t>
            </a:fld>
            <a:endParaRPr lang="sl-SI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16DA5-7252-4542-9632-FF445F327A9F}" type="datetimeFigureOut">
              <a:rPr lang="sl-SI" smtClean="0"/>
              <a:t>19. 03. 2020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AC614-474B-459E-9033-F4F00B7938E2}" type="slidenum">
              <a:rPr lang="sl-SI" smtClean="0"/>
              <a:t>‹#›</a:t>
            </a:fld>
            <a:endParaRPr lang="sl-SI"/>
          </a:p>
        </p:txBody>
      </p:sp>
      <p:sp>
        <p:nvSpPr>
          <p:cNvPr id="9" name="Ograda vsebine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sl-SI" smtClean="0"/>
              <a:t>Uredite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11" name="Ograda vsebine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sl-SI" smtClean="0"/>
              <a:t>Uredite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sl-SI" smtClean="0"/>
              <a:t>Uredite sloge besedila matrice</a:t>
            </a:r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sl-SI" smtClean="0"/>
              <a:t>Uredite sloge besedila matrice</a:t>
            </a:r>
          </a:p>
        </p:txBody>
      </p:sp>
      <p:sp>
        <p:nvSpPr>
          <p:cNvPr id="7" name="Ograd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16DA5-7252-4542-9632-FF445F327A9F}" type="datetimeFigureOut">
              <a:rPr lang="sl-SI" smtClean="0"/>
              <a:t>19. 03. 2020</a:t>
            </a:fld>
            <a:endParaRPr lang="sl-SI"/>
          </a:p>
        </p:txBody>
      </p:sp>
      <p:sp>
        <p:nvSpPr>
          <p:cNvPr id="8" name="Ograd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grad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AC614-474B-459E-9033-F4F00B7938E2}" type="slidenum">
              <a:rPr lang="sl-SI" smtClean="0"/>
              <a:t>‹#›</a:t>
            </a:fld>
            <a:endParaRPr lang="sl-SI"/>
          </a:p>
        </p:txBody>
      </p:sp>
      <p:sp>
        <p:nvSpPr>
          <p:cNvPr id="11" name="Ograda vsebine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sl-SI" smtClean="0"/>
              <a:t>Uredite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13" name="Ograda vsebine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sl-SI" smtClean="0"/>
              <a:t>Uredite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  <p:sp>
        <p:nvSpPr>
          <p:cNvPr id="3" name="Ograd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16DA5-7252-4542-9632-FF445F327A9F}" type="datetimeFigureOut">
              <a:rPr lang="sl-SI" smtClean="0"/>
              <a:t>19. 03. 2020</a:t>
            </a:fld>
            <a:endParaRPr lang="sl-SI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AC614-474B-459E-9033-F4F00B7938E2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16DA5-7252-4542-9632-FF445F327A9F}" type="datetimeFigureOut">
              <a:rPr lang="sl-SI" smtClean="0"/>
              <a:t>19. 03. 2020</a:t>
            </a:fld>
            <a:endParaRPr lang="sl-SI"/>
          </a:p>
        </p:txBody>
      </p:sp>
      <p:sp>
        <p:nvSpPr>
          <p:cNvPr id="3" name="Ograd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AC614-474B-459E-9033-F4F00B7938E2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avokotnik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Zaobljeni pravokotnik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  <p:sp>
        <p:nvSpPr>
          <p:cNvPr id="3" name="Ograda besedila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sl-SI" smtClean="0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16DA5-7252-4542-9632-FF445F327A9F}" type="datetimeFigureOut">
              <a:rPr lang="sl-SI" smtClean="0"/>
              <a:t>19. 03. 2020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AC614-474B-459E-9033-F4F00B7938E2}" type="slidenum">
              <a:rPr lang="sl-SI" smtClean="0"/>
              <a:t>‹#›</a:t>
            </a:fld>
            <a:endParaRPr lang="sl-SI"/>
          </a:p>
        </p:txBody>
      </p:sp>
      <p:sp>
        <p:nvSpPr>
          <p:cNvPr id="11" name="Ograda vsebine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sl-SI" smtClean="0"/>
              <a:t>Uredite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sl-SI" smtClean="0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16DA5-7252-4542-9632-FF445F327A9F}" type="datetimeFigureOut">
              <a:rPr lang="sl-SI" smtClean="0"/>
              <a:t>19. 03. 2020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6CAC614-474B-459E-9033-F4F00B7938E2}" type="slidenum">
              <a:rPr lang="sl-SI" smtClean="0"/>
              <a:t>‹#›</a:t>
            </a:fld>
            <a:endParaRPr lang="sl-SI"/>
          </a:p>
        </p:txBody>
      </p:sp>
      <p:sp>
        <p:nvSpPr>
          <p:cNvPr id="11" name="Pravokotnik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Pravokotnik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Pravokotnik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sl-SI" smtClean="0"/>
              <a:t>Kliknite ikono, če želite dodati sliko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sl-SI" smtClean="0"/>
              <a:t>Uredite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16DA5-7252-4542-9632-FF445F327A9F}" type="datetimeFigureOut">
              <a:rPr lang="sl-SI" smtClean="0"/>
              <a:t>19. 03. 2020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AC614-474B-459E-9033-F4F00B7938E2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sl-SI" smtClean="0"/>
              <a:t>Uredite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16DA5-7252-4542-9632-FF445F327A9F}" type="datetimeFigureOut">
              <a:rPr lang="sl-SI" smtClean="0"/>
              <a:t>19. 03. 2020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AC614-474B-459E-9033-F4F00B7938E2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avokotnik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Zaobljeni pravokotnik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Ograda naslova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  <p:sp>
        <p:nvSpPr>
          <p:cNvPr id="13" name="Ograda besedila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sl-SI" smtClean="0"/>
              <a:t>Uredite sloge besedila matrice</a:t>
            </a:r>
          </a:p>
          <a:p>
            <a:pPr lvl="1" eaLnBrk="1" latinLnBrk="0" hangingPunct="1"/>
            <a:r>
              <a:rPr kumimoji="0" lang="sl-SI" smtClean="0"/>
              <a:t>Druga raven</a:t>
            </a:r>
          </a:p>
          <a:p>
            <a:pPr lvl="2" eaLnBrk="1" latinLnBrk="0" hangingPunct="1"/>
            <a:r>
              <a:rPr kumimoji="0" lang="sl-SI" smtClean="0"/>
              <a:t>Tretja raven</a:t>
            </a:r>
          </a:p>
          <a:p>
            <a:pPr lvl="3" eaLnBrk="1" latinLnBrk="0" hangingPunct="1"/>
            <a:r>
              <a:rPr kumimoji="0" lang="sl-SI" smtClean="0"/>
              <a:t>Četrta raven</a:t>
            </a:r>
          </a:p>
          <a:p>
            <a:pPr lvl="4" eaLnBrk="1" latinLnBrk="0" hangingPunct="1"/>
            <a:r>
              <a:rPr kumimoji="0" lang="sl-SI" smtClean="0"/>
              <a:t>Peta raven</a:t>
            </a:r>
            <a:endParaRPr kumimoji="0" lang="en-US"/>
          </a:p>
        </p:txBody>
      </p:sp>
      <p:sp>
        <p:nvSpPr>
          <p:cNvPr id="14" name="Ograda datuma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FDC16DA5-7252-4542-9632-FF445F327A9F}" type="datetimeFigureOut">
              <a:rPr lang="sl-SI" smtClean="0"/>
              <a:t>19. 03. 2020</a:t>
            </a:fld>
            <a:endParaRPr lang="sl-SI"/>
          </a:p>
        </p:txBody>
      </p:sp>
      <p:sp>
        <p:nvSpPr>
          <p:cNvPr id="3" name="Ograda noge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sl-SI"/>
          </a:p>
        </p:txBody>
      </p:sp>
      <p:sp>
        <p:nvSpPr>
          <p:cNvPr id="23" name="Ograda številke diapozitiva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66CAC614-474B-459E-9033-F4F00B7938E2}" type="slidenum">
              <a:rPr lang="sl-SI" smtClean="0"/>
              <a:t>‹#›</a:t>
            </a:fld>
            <a:endParaRPr lang="sl-S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js.si/lit/leposl.html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187624" y="2348880"/>
            <a:ext cx="6400800" cy="3744416"/>
          </a:xfrm>
        </p:spPr>
        <p:txBody>
          <a:bodyPr>
            <a:normAutofit fontScale="92500" lnSpcReduction="10000"/>
          </a:bodyPr>
          <a:lstStyle/>
          <a:p>
            <a:pPr marL="457200" indent="-457200" algn="just">
              <a:buFontTx/>
              <a:buChar char="-"/>
            </a:pPr>
            <a:endParaRPr lang="sl-SI" sz="3600" dirty="0" smtClean="0">
              <a:solidFill>
                <a:schemeClr val="tx1"/>
              </a:solidFill>
            </a:endParaRPr>
          </a:p>
          <a:p>
            <a:pPr marL="457200" indent="-457200" algn="just">
              <a:buFontTx/>
              <a:buChar char="-"/>
            </a:pPr>
            <a:endParaRPr lang="sl-SI" sz="3600" dirty="0">
              <a:solidFill>
                <a:schemeClr val="tx1"/>
              </a:solidFill>
            </a:endParaRPr>
          </a:p>
          <a:p>
            <a:pPr marL="457200" indent="-457200" algn="just">
              <a:buFontTx/>
              <a:buChar char="-"/>
            </a:pPr>
            <a:r>
              <a:rPr lang="sl-SI" sz="3600" dirty="0" smtClean="0">
                <a:solidFill>
                  <a:schemeClr val="tx1"/>
                </a:solidFill>
              </a:rPr>
              <a:t>v referatih,</a:t>
            </a:r>
          </a:p>
          <a:p>
            <a:pPr marL="457200" indent="-457200" algn="just">
              <a:buFontTx/>
              <a:buChar char="-"/>
            </a:pPr>
            <a:r>
              <a:rPr lang="sl-SI" sz="3600" dirty="0">
                <a:solidFill>
                  <a:schemeClr val="tx1"/>
                </a:solidFill>
              </a:rPr>
              <a:t>s</a:t>
            </a:r>
            <a:r>
              <a:rPr lang="sl-SI" sz="3600" dirty="0" smtClean="0">
                <a:solidFill>
                  <a:schemeClr val="tx1"/>
                </a:solidFill>
              </a:rPr>
              <a:t>eminarskih nalogah.</a:t>
            </a:r>
          </a:p>
          <a:p>
            <a:pPr marL="457200" indent="-457200" algn="just">
              <a:buFontTx/>
              <a:buChar char="-"/>
            </a:pPr>
            <a:endParaRPr lang="sl-SI" dirty="0">
              <a:solidFill>
                <a:schemeClr val="tx1"/>
              </a:solidFill>
            </a:endParaRPr>
          </a:p>
          <a:p>
            <a:pPr marL="457200" indent="-457200" algn="just">
              <a:buFontTx/>
              <a:buChar char="-"/>
            </a:pPr>
            <a:endParaRPr lang="sl-SI" dirty="0" smtClean="0">
              <a:solidFill>
                <a:schemeClr val="tx1"/>
              </a:solidFill>
            </a:endParaRPr>
          </a:p>
          <a:p>
            <a:pPr marL="457200" indent="-457200" algn="just">
              <a:buFontTx/>
              <a:buChar char="-"/>
            </a:pPr>
            <a:endParaRPr lang="sl-SI" dirty="0">
              <a:solidFill>
                <a:schemeClr val="tx1"/>
              </a:solidFill>
            </a:endParaRPr>
          </a:p>
          <a:p>
            <a:r>
              <a:rPr lang="sl-SI" sz="2400" dirty="0" smtClean="0">
                <a:solidFill>
                  <a:schemeClr val="tx1"/>
                </a:solidFill>
              </a:rPr>
              <a:t>Šentjur, </a:t>
            </a:r>
            <a:r>
              <a:rPr lang="sl-SI" sz="2400" dirty="0" smtClean="0">
                <a:solidFill>
                  <a:schemeClr val="tx1"/>
                </a:solidFill>
              </a:rPr>
              <a:t>2020</a:t>
            </a:r>
            <a:endParaRPr lang="sl-SI" sz="2400" dirty="0">
              <a:solidFill>
                <a:schemeClr val="tx1"/>
              </a:solidFill>
            </a:endParaRPr>
          </a:p>
        </p:txBody>
      </p:sp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11560" y="1412776"/>
            <a:ext cx="7772400" cy="1470025"/>
          </a:xfrm>
        </p:spPr>
        <p:txBody>
          <a:bodyPr>
            <a:normAutofit/>
          </a:bodyPr>
          <a:lstStyle/>
          <a:p>
            <a:r>
              <a:rPr lang="sl-SI" sz="6600" dirty="0" smtClean="0"/>
              <a:t>NAVAJANJE VIROV</a:t>
            </a:r>
            <a:endParaRPr lang="sl-SI" sz="6600" dirty="0"/>
          </a:p>
        </p:txBody>
      </p:sp>
    </p:spTree>
    <p:extLst>
      <p:ext uri="{BB962C8B-B14F-4D97-AF65-F5344CB8AC3E}">
        <p14:creationId xmlns:p14="http://schemas.microsoft.com/office/powerpoint/2010/main" val="3024608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1. Navajanje knjige – en avtor</a:t>
            </a: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sl-SI" dirty="0" smtClean="0"/>
          </a:p>
          <a:p>
            <a:r>
              <a:rPr lang="sl-SI" dirty="0" smtClean="0"/>
              <a:t>PRIIMEK</a:t>
            </a:r>
            <a:r>
              <a:rPr lang="sl-SI" dirty="0"/>
              <a:t>, I. </a:t>
            </a:r>
            <a:endParaRPr lang="sl-SI" dirty="0" smtClean="0"/>
          </a:p>
          <a:p>
            <a:r>
              <a:rPr lang="sl-SI" i="1" dirty="0" smtClean="0"/>
              <a:t>Naslov</a:t>
            </a:r>
            <a:r>
              <a:rPr lang="sl-SI" i="1" dirty="0"/>
              <a:t>. </a:t>
            </a:r>
            <a:endParaRPr lang="sl-SI" i="1" dirty="0" smtClean="0"/>
          </a:p>
          <a:p>
            <a:r>
              <a:rPr lang="sl-SI" dirty="0" smtClean="0"/>
              <a:t>Kraj </a:t>
            </a:r>
            <a:r>
              <a:rPr lang="sl-SI" dirty="0"/>
              <a:t>izida: </a:t>
            </a:r>
            <a:endParaRPr lang="sl-SI" dirty="0" smtClean="0"/>
          </a:p>
          <a:p>
            <a:r>
              <a:rPr lang="sl-SI" dirty="0" smtClean="0"/>
              <a:t>Založba</a:t>
            </a:r>
            <a:r>
              <a:rPr lang="sl-SI" dirty="0"/>
              <a:t>, </a:t>
            </a:r>
            <a:endParaRPr lang="sl-SI" dirty="0" smtClean="0"/>
          </a:p>
          <a:p>
            <a:r>
              <a:rPr lang="sl-SI" dirty="0" smtClean="0"/>
              <a:t>leto</a:t>
            </a:r>
            <a:r>
              <a:rPr lang="sl-SI" dirty="0"/>
              <a:t>. </a:t>
            </a:r>
            <a:endParaRPr lang="sl-SI" dirty="0" smtClean="0"/>
          </a:p>
          <a:p>
            <a:r>
              <a:rPr lang="sl-SI" dirty="0" smtClean="0"/>
              <a:t>(</a:t>
            </a:r>
            <a:r>
              <a:rPr lang="sl-SI" dirty="0"/>
              <a:t>Zbirka).</a:t>
            </a:r>
          </a:p>
          <a:p>
            <a:pPr marL="0" indent="0">
              <a:buNone/>
            </a:pPr>
            <a:r>
              <a:rPr lang="sl-SI" b="1" dirty="0"/>
              <a:t> </a:t>
            </a:r>
            <a:endParaRPr lang="sl-SI" dirty="0"/>
          </a:p>
          <a:p>
            <a:pPr marL="0" indent="0">
              <a:buNone/>
            </a:pPr>
            <a:r>
              <a:rPr lang="sl-SI" dirty="0" smtClean="0"/>
              <a:t>COLLODI</a:t>
            </a:r>
            <a:r>
              <a:rPr lang="sl-SI" dirty="0"/>
              <a:t>, C. </a:t>
            </a:r>
            <a:r>
              <a:rPr lang="sl-SI" i="1" dirty="0"/>
              <a:t>Ostržek</a:t>
            </a:r>
            <a:r>
              <a:rPr lang="sl-SI" dirty="0"/>
              <a:t>. Ljubljana: Mladinska knjiga, 2002.</a:t>
            </a:r>
          </a:p>
          <a:p>
            <a:pPr marL="0" indent="0">
              <a:buNone/>
            </a:pP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784838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dirty="0" smtClean="0"/>
              <a:t>2. Navajanje knjige – </a:t>
            </a:r>
            <a:br>
              <a:rPr lang="sl-SI" dirty="0" smtClean="0"/>
            </a:br>
            <a:r>
              <a:rPr lang="sl-SI" dirty="0"/>
              <a:t> </a:t>
            </a:r>
            <a:r>
              <a:rPr lang="sl-SI" dirty="0" smtClean="0"/>
              <a:t>                  dveh ali treh avtorjev</a:t>
            </a: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sl-SI" dirty="0" smtClean="0"/>
          </a:p>
          <a:p>
            <a:r>
              <a:rPr lang="sl-SI" dirty="0" smtClean="0"/>
              <a:t>PRIIMEK</a:t>
            </a:r>
            <a:r>
              <a:rPr lang="sl-SI" dirty="0"/>
              <a:t>, I</a:t>
            </a:r>
            <a:r>
              <a:rPr lang="sl-SI" dirty="0" smtClean="0"/>
              <a:t>., Priimek, I., Priimek, </a:t>
            </a:r>
            <a:r>
              <a:rPr lang="sl-SI" dirty="0"/>
              <a:t>I. </a:t>
            </a:r>
            <a:endParaRPr lang="sl-SI" dirty="0" smtClean="0"/>
          </a:p>
          <a:p>
            <a:r>
              <a:rPr lang="sl-SI" i="1" dirty="0" smtClean="0"/>
              <a:t>Naslov </a:t>
            </a:r>
            <a:r>
              <a:rPr lang="sl-SI" i="1" dirty="0"/>
              <a:t>dela. </a:t>
            </a:r>
            <a:endParaRPr lang="sl-SI" i="1" dirty="0" smtClean="0"/>
          </a:p>
          <a:p>
            <a:r>
              <a:rPr lang="sl-SI" dirty="0" smtClean="0"/>
              <a:t>Kraj </a:t>
            </a:r>
            <a:r>
              <a:rPr lang="sl-SI" dirty="0"/>
              <a:t>izida: </a:t>
            </a:r>
            <a:endParaRPr lang="sl-SI" dirty="0" smtClean="0"/>
          </a:p>
          <a:p>
            <a:r>
              <a:rPr lang="sl-SI" dirty="0" smtClean="0"/>
              <a:t>Založba</a:t>
            </a:r>
            <a:r>
              <a:rPr lang="sl-SI" dirty="0"/>
              <a:t>, leto</a:t>
            </a:r>
            <a:r>
              <a:rPr lang="sl-SI" dirty="0" smtClean="0"/>
              <a:t>.</a:t>
            </a:r>
          </a:p>
          <a:p>
            <a:r>
              <a:rPr lang="sl-SI" dirty="0" smtClean="0"/>
              <a:t>(</a:t>
            </a:r>
            <a:r>
              <a:rPr lang="sl-SI" dirty="0"/>
              <a:t>Zbirka).</a:t>
            </a:r>
          </a:p>
          <a:p>
            <a:endParaRPr lang="sl-SI" dirty="0"/>
          </a:p>
          <a:p>
            <a:pPr marL="0" indent="0">
              <a:buNone/>
            </a:pPr>
            <a:r>
              <a:rPr lang="sl-SI" dirty="0" smtClean="0"/>
              <a:t>SANDERS</a:t>
            </a:r>
            <a:r>
              <a:rPr lang="sl-SI" dirty="0"/>
              <a:t>, P</a:t>
            </a:r>
            <a:r>
              <a:rPr lang="sl-SI" dirty="0" smtClean="0"/>
              <a:t>., MYERS, </a:t>
            </a:r>
            <a:r>
              <a:rPr lang="sl-SI" dirty="0"/>
              <a:t>S. </a:t>
            </a:r>
            <a:r>
              <a:rPr lang="sl-SI" i="1" dirty="0"/>
              <a:t>Nove družine. </a:t>
            </a:r>
            <a:r>
              <a:rPr lang="sl-SI" dirty="0"/>
              <a:t>Ljubljana: DZS, 1999.</a:t>
            </a:r>
          </a:p>
          <a:p>
            <a:pPr marL="0" indent="0">
              <a:buNone/>
            </a:pP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631544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dirty="0" smtClean="0"/>
              <a:t>3. </a:t>
            </a:r>
            <a:r>
              <a:rPr lang="sl-SI" dirty="0"/>
              <a:t>Navajanje knjige – </a:t>
            </a:r>
            <a:br>
              <a:rPr lang="sl-SI" dirty="0"/>
            </a:br>
            <a:r>
              <a:rPr lang="sl-SI" dirty="0"/>
              <a:t>        </a:t>
            </a:r>
            <a:r>
              <a:rPr lang="sl-SI" dirty="0" smtClean="0"/>
              <a:t>več kot trije avtorji ali samo naslov</a:t>
            </a: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sl-SI" i="1" dirty="0" smtClean="0"/>
          </a:p>
          <a:p>
            <a:r>
              <a:rPr lang="sl-SI" i="1" dirty="0" smtClean="0"/>
              <a:t>NASLOV</a:t>
            </a:r>
            <a:r>
              <a:rPr lang="sl-SI" i="1" dirty="0"/>
              <a:t>. </a:t>
            </a:r>
            <a:endParaRPr lang="sl-SI" i="1" dirty="0" smtClean="0"/>
          </a:p>
          <a:p>
            <a:r>
              <a:rPr lang="sl-SI" dirty="0" smtClean="0"/>
              <a:t>Kraj </a:t>
            </a:r>
            <a:r>
              <a:rPr lang="sl-SI" dirty="0"/>
              <a:t>izida: </a:t>
            </a:r>
            <a:endParaRPr lang="sl-SI" dirty="0" smtClean="0"/>
          </a:p>
          <a:p>
            <a:r>
              <a:rPr lang="sl-SI" dirty="0" smtClean="0"/>
              <a:t>Založba</a:t>
            </a:r>
            <a:r>
              <a:rPr lang="sl-SI" dirty="0"/>
              <a:t>, </a:t>
            </a:r>
            <a:endParaRPr lang="sl-SI" dirty="0" smtClean="0"/>
          </a:p>
          <a:p>
            <a:r>
              <a:rPr lang="sl-SI" dirty="0" smtClean="0"/>
              <a:t>leto</a:t>
            </a:r>
            <a:r>
              <a:rPr lang="sl-SI" dirty="0"/>
              <a:t>. </a:t>
            </a:r>
            <a:endParaRPr lang="sl-SI" dirty="0" smtClean="0"/>
          </a:p>
          <a:p>
            <a:pPr marL="0" indent="0">
              <a:buNone/>
            </a:pPr>
            <a:endParaRPr lang="sl-SI" dirty="0"/>
          </a:p>
          <a:p>
            <a:pPr marL="0" indent="0">
              <a:buNone/>
            </a:pPr>
            <a:r>
              <a:rPr lang="sl-SI" i="1" dirty="0" smtClean="0"/>
              <a:t>ENCIKLOPEDIJA </a:t>
            </a:r>
            <a:r>
              <a:rPr lang="sl-SI" i="1" dirty="0"/>
              <a:t>znanosti</a:t>
            </a:r>
            <a:r>
              <a:rPr lang="sl-SI" dirty="0"/>
              <a:t>. Ljubljana: Slovenska knjiga, 2000.</a:t>
            </a:r>
          </a:p>
          <a:p>
            <a:pPr marL="0" indent="0">
              <a:buNone/>
            </a:pP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488478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4. Navajanje članka</a:t>
            </a:r>
          </a:p>
        </p:txBody>
      </p:sp>
      <p:sp>
        <p:nvSpPr>
          <p:cNvPr id="3" name="Ograda vsebine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endParaRPr lang="sl-SI" dirty="0" smtClean="0"/>
          </a:p>
          <a:p>
            <a:r>
              <a:rPr lang="sl-SI" sz="3000" dirty="0" smtClean="0"/>
              <a:t>PRIIMEK</a:t>
            </a:r>
            <a:r>
              <a:rPr lang="sl-SI" sz="3000" dirty="0"/>
              <a:t>, I</a:t>
            </a:r>
            <a:r>
              <a:rPr lang="sl-SI" sz="3000" dirty="0" smtClean="0"/>
              <a:t>.</a:t>
            </a:r>
          </a:p>
          <a:p>
            <a:r>
              <a:rPr lang="sl-SI" sz="3000" dirty="0" smtClean="0"/>
              <a:t>Naslov </a:t>
            </a:r>
            <a:r>
              <a:rPr lang="sl-SI" sz="3000" dirty="0"/>
              <a:t>č</a:t>
            </a:r>
            <a:r>
              <a:rPr lang="sl-SI" sz="3000" dirty="0" smtClean="0"/>
              <a:t>lanka</a:t>
            </a:r>
            <a:r>
              <a:rPr lang="sl-SI" sz="3000" dirty="0"/>
              <a:t>. </a:t>
            </a:r>
            <a:endParaRPr lang="sl-SI" sz="3000" dirty="0" smtClean="0"/>
          </a:p>
          <a:p>
            <a:r>
              <a:rPr lang="sl-SI" sz="3000" i="1" dirty="0" smtClean="0"/>
              <a:t>Naslov </a:t>
            </a:r>
            <a:r>
              <a:rPr lang="sl-SI" sz="3000" i="1" dirty="0"/>
              <a:t>revije, </a:t>
            </a:r>
            <a:endParaRPr lang="sl-SI" sz="3000" i="1" dirty="0" smtClean="0"/>
          </a:p>
          <a:p>
            <a:r>
              <a:rPr lang="sl-SI" sz="3000" dirty="0" smtClean="0"/>
              <a:t>letnik</a:t>
            </a:r>
          </a:p>
          <a:p>
            <a:r>
              <a:rPr lang="sl-SI" sz="3000" dirty="0" smtClean="0"/>
              <a:t>(</a:t>
            </a:r>
            <a:r>
              <a:rPr lang="sl-SI" sz="3000" dirty="0"/>
              <a:t>letnica</a:t>
            </a:r>
            <a:r>
              <a:rPr lang="sl-SI" sz="3000" dirty="0" smtClean="0"/>
              <a:t>)</a:t>
            </a:r>
          </a:p>
          <a:p>
            <a:r>
              <a:rPr lang="sl-SI" sz="3000" dirty="0" smtClean="0"/>
              <a:t>številka</a:t>
            </a:r>
            <a:r>
              <a:rPr lang="sl-SI" sz="3000" dirty="0"/>
              <a:t>, </a:t>
            </a:r>
            <a:endParaRPr lang="sl-SI" sz="3000" dirty="0" smtClean="0"/>
          </a:p>
          <a:p>
            <a:r>
              <a:rPr lang="sl-SI" sz="3000" dirty="0" smtClean="0"/>
              <a:t>strani </a:t>
            </a:r>
            <a:r>
              <a:rPr lang="sl-SI" sz="3000" dirty="0"/>
              <a:t>članka od-do.</a:t>
            </a:r>
          </a:p>
          <a:p>
            <a:endParaRPr lang="sl-SI" sz="3000" dirty="0"/>
          </a:p>
          <a:p>
            <a:pPr marL="0" indent="0">
              <a:buNone/>
            </a:pPr>
            <a:r>
              <a:rPr lang="sl-SI" sz="3000" dirty="0" smtClean="0"/>
              <a:t>CIGLENEČKI</a:t>
            </a:r>
            <a:r>
              <a:rPr lang="sl-SI" sz="3000" dirty="0"/>
              <a:t>, S. Naselbine v skalnih zavetjih. </a:t>
            </a:r>
            <a:r>
              <a:rPr lang="sl-SI" sz="3000" i="1" dirty="0" err="1"/>
              <a:t>Gea</a:t>
            </a:r>
            <a:r>
              <a:rPr lang="sl-SI" sz="3000" i="1" dirty="0"/>
              <a:t>,</a:t>
            </a:r>
            <a:r>
              <a:rPr lang="sl-SI" sz="3000" dirty="0"/>
              <a:t> </a:t>
            </a:r>
            <a:r>
              <a:rPr lang="sl-SI" sz="3000" dirty="0" smtClean="0"/>
              <a:t>12 </a:t>
            </a:r>
            <a:r>
              <a:rPr lang="sl-SI" sz="3000" dirty="0"/>
              <a:t>(2002</a:t>
            </a:r>
            <a:r>
              <a:rPr lang="sl-SI" sz="3000" dirty="0" smtClean="0"/>
              <a:t>) </a:t>
            </a:r>
            <a:r>
              <a:rPr lang="sl-SI" sz="3000" dirty="0"/>
              <a:t>10, str. 14–25.</a:t>
            </a:r>
          </a:p>
          <a:p>
            <a:pPr marL="0" indent="0">
              <a:buNone/>
            </a:pP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769287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5. Navajanje spletne strani</a:t>
            </a: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sz="quarter" idx="1"/>
          </p:nvPr>
        </p:nvSpPr>
        <p:spPr>
          <a:xfrm>
            <a:off x="539552" y="1447800"/>
            <a:ext cx="8147248" cy="4572000"/>
          </a:xfrm>
        </p:spPr>
        <p:txBody>
          <a:bodyPr>
            <a:normAutofit/>
          </a:bodyPr>
          <a:lstStyle/>
          <a:p>
            <a:r>
              <a:rPr lang="sl-SI" dirty="0"/>
              <a:t>PRIIMEK, I</a:t>
            </a:r>
            <a:r>
              <a:rPr lang="sl-SI" i="1" dirty="0"/>
              <a:t>. </a:t>
            </a:r>
            <a:endParaRPr lang="sl-SI" i="1" dirty="0" smtClean="0"/>
          </a:p>
          <a:p>
            <a:r>
              <a:rPr lang="sl-SI" i="1" dirty="0" smtClean="0"/>
              <a:t>Naslov</a:t>
            </a:r>
            <a:r>
              <a:rPr lang="sl-SI" i="1" dirty="0"/>
              <a:t>.</a:t>
            </a:r>
            <a:r>
              <a:rPr lang="sl-SI" dirty="0"/>
              <a:t> </a:t>
            </a:r>
            <a:endParaRPr lang="sl-SI" dirty="0" smtClean="0"/>
          </a:p>
          <a:p>
            <a:r>
              <a:rPr lang="sl-SI" dirty="0" smtClean="0"/>
              <a:t>Datum </a:t>
            </a:r>
            <a:r>
              <a:rPr lang="sl-SI" dirty="0"/>
              <a:t>nastanka dokumenta. </a:t>
            </a:r>
            <a:endParaRPr lang="sl-SI" dirty="0" smtClean="0"/>
          </a:p>
          <a:p>
            <a:r>
              <a:rPr lang="sl-SI" u="sng" dirty="0" smtClean="0"/>
              <a:t>URL </a:t>
            </a:r>
            <a:r>
              <a:rPr lang="sl-SI" u="sng" dirty="0"/>
              <a:t>naslov </a:t>
            </a:r>
            <a:endParaRPr lang="sl-SI" u="sng" dirty="0" smtClean="0"/>
          </a:p>
          <a:p>
            <a:r>
              <a:rPr lang="sl-SI" dirty="0" smtClean="0"/>
              <a:t>(</a:t>
            </a:r>
            <a:r>
              <a:rPr lang="sl-SI" dirty="0"/>
              <a:t>uporabljeno – datum).</a:t>
            </a:r>
          </a:p>
          <a:p>
            <a:pPr marL="0" indent="0">
              <a:buNone/>
            </a:pPr>
            <a:endParaRPr lang="sl-SI" dirty="0"/>
          </a:p>
          <a:p>
            <a:r>
              <a:rPr lang="sl-SI" dirty="0" smtClean="0"/>
              <a:t>HLADNIK</a:t>
            </a:r>
            <a:r>
              <a:rPr lang="sl-SI" dirty="0"/>
              <a:t>, M</a:t>
            </a:r>
            <a:r>
              <a:rPr lang="sl-SI" i="1" dirty="0"/>
              <a:t>. Zbirka slovenskih leposlovnih besedil. </a:t>
            </a:r>
            <a:r>
              <a:rPr lang="sl-SI" dirty="0"/>
              <a:t>(objavljeno 2012-03-07) Dostopno na:  </a:t>
            </a:r>
            <a:r>
              <a:rPr lang="sl-SI" u="sng" dirty="0">
                <a:hlinkClick r:id="rId2"/>
              </a:rPr>
              <a:t>http://www.ijs.si/lit/leposl.html</a:t>
            </a:r>
            <a:r>
              <a:rPr lang="sl-SI" dirty="0"/>
              <a:t> </a:t>
            </a:r>
            <a:r>
              <a:rPr lang="sl-SI" dirty="0" smtClean="0"/>
              <a:t> (</a:t>
            </a:r>
            <a:r>
              <a:rPr lang="sl-SI" dirty="0"/>
              <a:t>uporabljeno 2017-01-05).</a:t>
            </a:r>
          </a:p>
          <a:p>
            <a:pPr marL="0" indent="0">
              <a:buNone/>
            </a:pP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455110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Viri</a:t>
            </a: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sl-SI" dirty="0" smtClean="0"/>
              <a:t>Standardi ISO 690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854821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grada vsebine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88640"/>
            <a:ext cx="4173760" cy="2664296"/>
          </a:xfrm>
        </p:spPr>
      </p:pic>
      <p:pic>
        <p:nvPicPr>
          <p:cNvPr id="7" name="Slika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22336"/>
            <a:ext cx="4104456" cy="2598194"/>
          </a:xfrm>
          <a:prstGeom prst="rect">
            <a:avLst/>
          </a:prstGeom>
        </p:spPr>
      </p:pic>
      <p:pic>
        <p:nvPicPr>
          <p:cNvPr id="8" name="Slika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19" y="2996952"/>
            <a:ext cx="4148521" cy="2234544"/>
          </a:xfrm>
          <a:prstGeom prst="rect">
            <a:avLst/>
          </a:prstGeom>
        </p:spPr>
      </p:pic>
      <p:pic>
        <p:nvPicPr>
          <p:cNvPr id="9" name="Slika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3016650"/>
            <a:ext cx="4284738" cy="3220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00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oslovni izid">
  <a:themeElements>
    <a:clrScheme name="Poslovni izi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oslovni izid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Poslovni izid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37</TotalTime>
  <Words>199</Words>
  <Application>Microsoft Office PowerPoint</Application>
  <PresentationFormat>Diaprojekcija na zaslonu (4:3)</PresentationFormat>
  <Paragraphs>57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diapozitivov</vt:lpstr>
      </vt:variant>
      <vt:variant>
        <vt:i4>8</vt:i4>
      </vt:variant>
    </vt:vector>
  </HeadingPairs>
  <TitlesOfParts>
    <vt:vector size="9" baseType="lpstr">
      <vt:lpstr>Poslovni izid</vt:lpstr>
      <vt:lpstr>NAVAJANJE VIROV</vt:lpstr>
      <vt:lpstr>1. Navajanje knjige – en avtor</vt:lpstr>
      <vt:lpstr>2. Navajanje knjige –                     dveh ali treh avtorjev</vt:lpstr>
      <vt:lpstr>3. Navajanje knjige –          več kot trije avtorji ali samo naslov</vt:lpstr>
      <vt:lpstr>4. Navajanje članka</vt:lpstr>
      <vt:lpstr>5. Navajanje spletne strani</vt:lpstr>
      <vt:lpstr>Viri</vt:lpstr>
      <vt:lpstr>PowerPointova predstavitev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NAVAJANJE VIROV</dc:title>
  <dc:creator>Darinka</dc:creator>
  <cp:lastModifiedBy>Tanja</cp:lastModifiedBy>
  <cp:revision>8</cp:revision>
  <dcterms:created xsi:type="dcterms:W3CDTF">2019-01-09T10:28:38Z</dcterms:created>
  <dcterms:modified xsi:type="dcterms:W3CDTF">2020-03-19T19:20:49Z</dcterms:modified>
</cp:coreProperties>
</file>